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1101" r:id="rId2"/>
    <p:sldId id="1845" r:id="rId3"/>
    <p:sldId id="1846" r:id="rId4"/>
    <p:sldId id="1438" r:id="rId5"/>
    <p:sldId id="1034" r:id="rId6"/>
    <p:sldId id="1847" r:id="rId7"/>
    <p:sldId id="1169" r:id="rId8"/>
    <p:sldId id="1851" r:id="rId9"/>
    <p:sldId id="1852" r:id="rId10"/>
    <p:sldId id="1853" r:id="rId11"/>
    <p:sldId id="1854" r:id="rId12"/>
    <p:sldId id="1855" r:id="rId13"/>
    <p:sldId id="1856" r:id="rId14"/>
    <p:sldId id="1848" r:id="rId15"/>
    <p:sldId id="1849" r:id="rId16"/>
    <p:sldId id="1844" r:id="rId17"/>
    <p:sldId id="1842" r:id="rId18"/>
  </p:sldIdLst>
  <p:sldSz cx="12192000" cy="6858000"/>
  <p:notesSz cx="7099300" cy="10234613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ito Hideo" initials="SH" lastIdx="2" clrIdx="0">
    <p:extLst>
      <p:ext uri="{19B8F6BF-5375-455C-9EA6-DF929625EA0E}">
        <p15:presenceInfo xmlns:p15="http://schemas.microsoft.com/office/powerpoint/2012/main" userId="d38fd6f017722d3b" providerId="Windows Live"/>
      </p:ext>
    </p:extLst>
  </p:cmAuthor>
  <p:cmAuthor id="2" name="斎藤 英雄" initials="斎藤" lastIdx="1" clrIdx="1">
    <p:extLst>
      <p:ext uri="{19B8F6BF-5375-455C-9EA6-DF929625EA0E}">
        <p15:presenceInfo xmlns:p15="http://schemas.microsoft.com/office/powerpoint/2012/main" userId="斎藤 英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9D1D4"/>
    <a:srgbClr val="33CC33"/>
    <a:srgbClr val="FFFF66"/>
    <a:srgbClr val="008000"/>
    <a:srgbClr val="FFFF00"/>
    <a:srgbClr val="FFFFFF"/>
    <a:srgbClr val="FFFFF1"/>
    <a:srgbClr val="FF00FF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97" autoAdjust="0"/>
    <p:restoredTop sz="90909" autoAdjust="0"/>
  </p:normalViewPr>
  <p:slideViewPr>
    <p:cSldViewPr>
      <p:cViewPr varScale="1">
        <p:scale>
          <a:sx n="86" d="100"/>
          <a:sy n="86" d="100"/>
        </p:scale>
        <p:origin x="159" y="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99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15" tIns="47106" rIns="94215" bIns="47106" numCol="1" anchor="t" anchorCtr="0" compatLnSpc="1">
            <a:prstTxWarp prst="textNoShape">
              <a:avLst/>
            </a:prstTxWarp>
          </a:bodyPr>
          <a:lstStyle>
            <a:lvl1pPr defTabSz="942975">
              <a:defRPr sz="1300" b="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15" tIns="47106" rIns="94215" bIns="47106" numCol="1" anchor="t" anchorCtr="0" compatLnSpc="1">
            <a:prstTxWarp prst="textNoShape">
              <a:avLst/>
            </a:prstTxWarp>
          </a:bodyPr>
          <a:lstStyle>
            <a:lvl1pPr algn="r" defTabSz="942975">
              <a:defRPr sz="1300" b="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15" tIns="47106" rIns="94215" bIns="47106" numCol="1" anchor="b" anchorCtr="0" compatLnSpc="1">
            <a:prstTxWarp prst="textNoShape">
              <a:avLst/>
            </a:prstTxWarp>
          </a:bodyPr>
          <a:lstStyle>
            <a:lvl1pPr defTabSz="942975">
              <a:defRPr sz="1300" b="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15" tIns="47106" rIns="94215" bIns="47106" numCol="1" anchor="b" anchorCtr="0" compatLnSpc="1">
            <a:prstTxWarp prst="textNoShape">
              <a:avLst/>
            </a:prstTxWarp>
          </a:bodyPr>
          <a:lstStyle>
            <a:lvl1pPr algn="r" defTabSz="942975">
              <a:defRPr sz="1300" b="0">
                <a:ea typeface="ＭＳ Ｐゴシック" pitchFamily="50" charset="-128"/>
              </a:defRPr>
            </a:lvl1pPr>
          </a:lstStyle>
          <a:p>
            <a:pPr>
              <a:defRPr/>
            </a:pPr>
            <a:fld id="{34580FBA-44F1-469E-9C4A-0A7591DA3FB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97038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15" tIns="47106" rIns="94215" bIns="47106" numCol="1" anchor="t" anchorCtr="0" compatLnSpc="1">
            <a:prstTxWarp prst="textNoShape">
              <a:avLst/>
            </a:prstTxWarp>
          </a:bodyPr>
          <a:lstStyle>
            <a:lvl1pPr defTabSz="942975">
              <a:defRPr sz="1300" b="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15" tIns="47106" rIns="94215" bIns="47106" numCol="1" anchor="t" anchorCtr="0" compatLnSpc="1">
            <a:prstTxWarp prst="textNoShape">
              <a:avLst/>
            </a:prstTxWarp>
          </a:bodyPr>
          <a:lstStyle>
            <a:lvl1pPr algn="r" defTabSz="942975">
              <a:defRPr sz="1300" b="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283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9225" y="768350"/>
            <a:ext cx="68183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8" y="4860925"/>
            <a:ext cx="520382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15" tIns="47106" rIns="94215" bIns="471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15" tIns="47106" rIns="94215" bIns="47106" numCol="1" anchor="b" anchorCtr="0" compatLnSpc="1">
            <a:prstTxWarp prst="textNoShape">
              <a:avLst/>
            </a:prstTxWarp>
          </a:bodyPr>
          <a:lstStyle>
            <a:lvl1pPr defTabSz="942975">
              <a:defRPr sz="1300" b="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15" tIns="47106" rIns="94215" bIns="47106" numCol="1" anchor="b" anchorCtr="0" compatLnSpc="1">
            <a:prstTxWarp prst="textNoShape">
              <a:avLst/>
            </a:prstTxWarp>
          </a:bodyPr>
          <a:lstStyle>
            <a:lvl1pPr algn="r" defTabSz="942975">
              <a:defRPr sz="1300" b="0">
                <a:ea typeface="ＭＳ Ｐゴシック" pitchFamily="50" charset="-128"/>
              </a:defRPr>
            </a:lvl1pPr>
          </a:lstStyle>
          <a:p>
            <a:pPr>
              <a:defRPr/>
            </a:pPr>
            <a:fld id="{0CA24E23-7DA0-4F83-A174-966299FC554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38872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49225" y="768350"/>
            <a:ext cx="6818313" cy="3836988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A24E23-7DA0-4F83-A174-966299FC5543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08901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9A1ECC-1305-4251-990C-F6DE6D67856F}" type="datetime1">
              <a:rPr lang="ja-JP" altLang="en-US" smtClean="0"/>
              <a:t>2025/5/19</a:t>
            </a:fld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CB0AF-A27A-4EE6-BE5B-7D895F27CD0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67BE67-CF60-4329-841E-E6B884BA3F82}" type="datetime1">
              <a:rPr lang="ja-JP" altLang="en-US" smtClean="0"/>
              <a:t>2025/5/19</a:t>
            </a:fld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D3AFF6-1454-4EB6-B7EA-735B3C9F492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067801" y="0"/>
            <a:ext cx="2819399" cy="6705600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609600" y="0"/>
            <a:ext cx="8270631" cy="6705600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DD68EA-FA5B-4EBF-9240-3B631D202AF5}" type="datetime1">
              <a:rPr lang="ja-JP" altLang="en-US" smtClean="0"/>
              <a:t>2025/5/19</a:t>
            </a:fld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BFAE84-EFF0-4391-8360-4910F8E7DC6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2800" y="0"/>
            <a:ext cx="10363200" cy="9144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609601" y="914400"/>
            <a:ext cx="5545015" cy="5791200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6342185" y="914400"/>
            <a:ext cx="5545015" cy="5791200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CBEA74-8251-4626-823D-6C8F75845F34}" type="datetime1">
              <a:rPr lang="ja-JP" altLang="en-US" smtClean="0"/>
              <a:t>2025/5/19</a:t>
            </a:fld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4D0CC-70EE-497A-8875-0315F68C13F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タイトル、テキスト、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2800" y="0"/>
            <a:ext cx="10363200" cy="9144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609601" y="914400"/>
            <a:ext cx="5545015" cy="5791200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quarter" idx="2"/>
          </p:nvPr>
        </p:nvSpPr>
        <p:spPr>
          <a:xfrm>
            <a:off x="6342185" y="914400"/>
            <a:ext cx="5545015" cy="2819400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コンテンツ プレースホルダ 4"/>
          <p:cNvSpPr>
            <a:spLocks noGrp="1"/>
          </p:cNvSpPr>
          <p:nvPr>
            <p:ph sz="quarter" idx="3"/>
          </p:nvPr>
        </p:nvSpPr>
        <p:spPr>
          <a:xfrm>
            <a:off x="6342185" y="3886200"/>
            <a:ext cx="5545015" cy="2819400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6019E-4EBA-471A-BD4C-4D55E8F0E7C8}" type="datetime1">
              <a:rPr lang="ja-JP" altLang="en-US" smtClean="0"/>
              <a:t>2025/5/19</a:t>
            </a:fld>
            <a:endParaRPr lang="en-US" altLang="ja-JP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1B61F6-90F9-47B6-B539-887A7716C4C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 1"/>
          <p:cNvSpPr>
            <a:spLocks noGrp="1"/>
          </p:cNvSpPr>
          <p:nvPr>
            <p:ph/>
          </p:nvPr>
        </p:nvSpPr>
        <p:spPr>
          <a:xfrm>
            <a:off x="609600" y="0"/>
            <a:ext cx="11277600" cy="6705600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DAB0E9-848A-483F-8227-9FE09394F9E0}" type="datetime1">
              <a:rPr lang="ja-JP" altLang="en-US" smtClean="0"/>
              <a:t>2025/5/19</a:t>
            </a:fld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6A153-1973-4F07-97ED-8A10D1D0A64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12800" y="0"/>
            <a:ext cx="10363200" cy="9144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609600" y="914400"/>
            <a:ext cx="11277600" cy="5791200"/>
          </a:xfrm>
        </p:spPr>
        <p:txBody>
          <a:bodyPr/>
          <a:lstStyle/>
          <a:p>
            <a:pPr lvl="0"/>
            <a:endParaRPr lang="ja-JP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3D616-9F13-495C-88BB-15D4DDD14B39}" type="datetime1">
              <a:rPr lang="ja-JP" altLang="en-US" smtClean="0"/>
              <a:t>2025/5/19</a:t>
            </a:fld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4618D2-99CD-4E7D-BF33-9CBF2CA0FAC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BFC936-5DDA-4726-8106-8827B235FDBB}" type="datetime1">
              <a:rPr lang="ja-JP" altLang="en-US" smtClean="0"/>
              <a:t>2025/5/19</a:t>
            </a:fld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9D1A2E-2B41-4360-A431-7281345CAAA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247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16FE6B-35E8-48E0-AAB1-37AEF6A0C3EE}" type="datetime1">
              <a:rPr lang="ja-JP" altLang="en-US" smtClean="0"/>
              <a:t>2025/5/19</a:t>
            </a:fld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E85760-D26B-4BD1-A316-7A294A41629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609601" y="914400"/>
            <a:ext cx="5545015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6342185" y="914400"/>
            <a:ext cx="5545015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9E1AE7-43CF-456F-B483-9964B5E10F12}" type="datetime1">
              <a:rPr lang="ja-JP" altLang="en-US" smtClean="0"/>
              <a:t>2025/5/19</a:t>
            </a:fld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0E46EC-1377-4C31-B111-C8D9829509A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CACF8A-7138-4FA9-9781-B474D2498AB9}" type="datetime1">
              <a:rPr lang="ja-JP" altLang="en-US" smtClean="0"/>
              <a:t>2025/5/19</a:t>
            </a:fld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09C49-80DE-44BE-861E-FE920361017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1D825-0C55-4090-BF5D-2C0AB78EEF34}" type="datetime1">
              <a:rPr lang="ja-JP" altLang="en-US" smtClean="0"/>
              <a:t>2025/5/19</a:t>
            </a:fld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3EC3FC-42F7-4E82-90D3-E32F8207DE1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404774-3473-4103-B759-9A2B1E34AB8F}" type="datetime1">
              <a:rPr lang="ja-JP" altLang="en-US" smtClean="0"/>
              <a:t>2025/5/19</a:t>
            </a:fld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4930F8-1D9D-4D57-A0BF-6878A0D5E89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767385" y="273051"/>
            <a:ext cx="681501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23705A-60DA-4732-B15E-623D2D84D09C}" type="datetime1">
              <a:rPr lang="ja-JP" altLang="en-US" smtClean="0"/>
              <a:t>2025/5/19</a:t>
            </a:fld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B1F58D-565F-4306-BF40-A5AF5ED1289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AB3F89-4246-4CA4-A8C1-64C3FCDAB9B2}" type="datetime1">
              <a:rPr lang="ja-JP" altLang="en-US" smtClean="0"/>
              <a:t>2025/5/19</a:t>
            </a:fld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FB1E75-3915-4EF2-9922-F7265EC1AF4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0"/>
            <a:ext cx="10363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112776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ea typeface="ＭＳ Ｐゴシック" pitchFamily="50" charset="-128"/>
              </a:defRPr>
            </a:lvl1pPr>
          </a:lstStyle>
          <a:p>
            <a:pPr>
              <a:defRPr/>
            </a:pPr>
            <a:fld id="{4E4F58D0-D389-45AB-A0CB-23FE67C3627A}" type="datetime1">
              <a:rPr lang="ja-JP" altLang="en-US" smtClean="0"/>
              <a:t>2025/5/19</a:t>
            </a:fld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52000" y="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ea typeface="ＭＳ Ｐゴシック" pitchFamily="50" charset="-128"/>
              </a:defRPr>
            </a:lvl1pPr>
          </a:lstStyle>
          <a:p>
            <a:pPr>
              <a:defRPr/>
            </a:pPr>
            <a:fld id="{2D6E5778-0181-4E6A-965D-22BE56755F7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ahoma" pitchFamily="34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ahoma" pitchFamily="34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ahoma" pitchFamily="34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ahoma" pitchFamily="34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ahoma" pitchFamily="34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ahoma" pitchFamily="34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ahoma" pitchFamily="34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ahoma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vdoc.net/linux/OpenCV-3.2.0/da/d6e/tutorial_py_geometric_transformations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edelberto-cabrera.pixels.com/featured/panograph-of-a-beach-edelberto-cabrera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abrown.github.io/autostitch.html" TargetMode="External"/><Relationship Id="rId2" Type="http://schemas.openxmlformats.org/officeDocument/2006/relationships/hyperlink" Target="https://paperswithcode.com/task/image-stitc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icrosoft.com/en-us/research/project/image-composite-editor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4.x/d1/d89/tutorial_py_orb.html" TargetMode="External"/><Relationship Id="rId2" Type="http://schemas.openxmlformats.org/officeDocument/2006/relationships/hyperlink" Target="https://docs.opencv.org/3.4/db/d70/tutorial_akaze_match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.jpe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2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27.png"/><Relationship Id="rId5" Type="http://schemas.openxmlformats.org/officeDocument/2006/relationships/image" Target="../media/image3.jpeg"/><Relationship Id="rId1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.jpe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0.png"/><Relationship Id="rId18" Type="http://schemas.openxmlformats.org/officeDocument/2006/relationships/image" Target="../media/image220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12" Type="http://schemas.openxmlformats.org/officeDocument/2006/relationships/image" Target="../media/image180.png"/><Relationship Id="rId17" Type="http://schemas.openxmlformats.org/officeDocument/2006/relationships/image" Target="../media/image210.png"/><Relationship Id="rId2" Type="http://schemas.openxmlformats.org/officeDocument/2006/relationships/image" Target="../media/image31.png"/><Relationship Id="rId16" Type="http://schemas.openxmlformats.org/officeDocument/2006/relationships/image" Target="../media/image2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170.png"/><Relationship Id="rId5" Type="http://schemas.openxmlformats.org/officeDocument/2006/relationships/image" Target="../media/image34.jpeg"/><Relationship Id="rId10" Type="http://schemas.openxmlformats.org/officeDocument/2006/relationships/image" Target="../media/image160.png"/><Relationship Id="rId4" Type="http://schemas.openxmlformats.org/officeDocument/2006/relationships/image" Target="../media/image33.png"/><Relationship Id="rId9" Type="http://schemas.openxmlformats.org/officeDocument/2006/relationships/image" Target="../media/image150.png"/><Relationship Id="rId14" Type="http://schemas.openxmlformats.org/officeDocument/2006/relationships/image" Target="../media/image20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0.png"/><Relationship Id="rId5" Type="http://schemas.openxmlformats.org/officeDocument/2006/relationships/image" Target="../media/image260.png"/><Relationship Id="rId10" Type="http://schemas.openxmlformats.org/officeDocument/2006/relationships/image" Target="../media/image310.png"/><Relationship Id="rId4" Type="http://schemas.openxmlformats.org/officeDocument/2006/relationships/image" Target="../media/image250.png"/><Relationship Id="rId9" Type="http://schemas.openxmlformats.org/officeDocument/2006/relationships/image" Target="../media/image30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0.png"/><Relationship Id="rId7" Type="http://schemas.openxmlformats.org/officeDocument/2006/relationships/image" Target="../media/image3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.png"/><Relationship Id="rId4" Type="http://schemas.openxmlformats.org/officeDocument/2006/relationships/image" Target="../media/image340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Exercise</a:t>
            </a:r>
            <a:r>
              <a:rPr lang="ja-JP" altLang="en-US" dirty="0"/>
              <a:t> </a:t>
            </a:r>
            <a:r>
              <a:rPr lang="en-US" altLang="ja-JP" dirty="0"/>
              <a:t>May 19:</a:t>
            </a:r>
            <a:r>
              <a:rPr lang="ja-JP" altLang="en-US" dirty="0"/>
              <a:t>　</a:t>
            </a:r>
            <a:r>
              <a:rPr lang="en-US" altLang="ja-JP" dirty="0"/>
              <a:t>Geometric Transform of Image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9D1A2E-2B41-4360-A431-7281345CAAA3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3E185C0-7DE2-BED5-0691-6464301C0306}"/>
                  </a:ext>
                </a:extLst>
              </p:cNvPr>
              <p:cNvSpPr txBox="1"/>
              <p:nvPr/>
            </p:nvSpPr>
            <p:spPr>
              <a:xfrm>
                <a:off x="263352" y="1052736"/>
                <a:ext cx="11928648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ja-JP" sz="2000" b="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Align multiple images.  Then, Generate a “stitched” image from the aligned multiple images.</a:t>
                </a:r>
              </a:p>
              <a:p>
                <a:pPr algn="l"/>
                <a:r>
                  <a:rPr lang="en-US" altLang="ja-JP" sz="2000" b="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ja-JP" sz="2000" b="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1. Take </a:t>
                </a:r>
                <a:r>
                  <a:rPr lang="en-US" altLang="ja-JP" sz="200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a series of interesting overlapping photos</a:t>
                </a:r>
                <a:r>
                  <a:rPr lang="en-US" altLang="ja-JP" sz="2000" b="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.  </a:t>
                </a:r>
                <a:r>
                  <a:rPr lang="en-US" altLang="ja-JP" sz="2000" dirty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(more than 3 images,  &gt;3 )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ja-JP" sz="2000" b="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2. Detect feature points from the images and match the feature points.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ja-JP" sz="2000" b="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     You can use a library function, such as AKAZE, SIFT, ORB, </a:t>
                </a:r>
                <a:r>
                  <a:rPr lang="en-US" altLang="ja-JP" sz="2000" b="0" dirty="0" err="1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supergru</a:t>
                </a:r>
                <a:r>
                  <a:rPr lang="en-US" altLang="ja-JP" sz="2000" b="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, etc.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ja-JP" sz="2000" b="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3. Assign a unique index </a:t>
                </a:r>
                <a14:m>
                  <m:oMath xmlns:m="http://schemas.openxmlformats.org/officeDocument/2006/math">
                    <m:r>
                      <a:rPr lang="en-US" altLang="ja-JP" sz="2000" b="0" i="1">
                        <a:solidFill>
                          <a:srgbClr val="2D3B45"/>
                        </a:solidFill>
                        <a:latin typeface="Cambria Math" panose="02040503050406030204" pitchFamily="18" charset="0"/>
                        <a:ea typeface="Meiryo UI" panose="020B0604030504040204" pitchFamily="50" charset="-128"/>
                      </a:rPr>
                      <m:t>𝑖</m:t>
                    </m:r>
                  </m:oMath>
                </a14:m>
                <a:r>
                  <a:rPr lang="en-US" altLang="ja-JP" sz="2000" b="0" i="1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 </a:t>
                </a:r>
                <a:r>
                  <a:rPr lang="en-US" altLang="ja-JP" sz="2000" b="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to each track. 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ja-JP" sz="2000" b="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    Then you can have </a:t>
                </a:r>
                <a14:m>
                  <m:oMath xmlns:m="http://schemas.openxmlformats.org/officeDocument/2006/math">
                    <m:r>
                      <a:rPr lang="en-US" altLang="ja-JP" sz="2000" b="0" i="1" dirty="0">
                        <a:solidFill>
                          <a:srgbClr val="2D3B45"/>
                        </a:solidFill>
                        <a:latin typeface="Cambria Math" panose="02040503050406030204" pitchFamily="18" charset="0"/>
                        <a:ea typeface="Meiryo UI" panose="020B0604030504040204" pitchFamily="50" charset="-128"/>
                      </a:rPr>
                      <m:t>{</m:t>
                    </m:r>
                    <m:sSub>
                      <m:sSubPr>
                        <m:ctrlPr>
                          <a:rPr lang="en-US" altLang="ja-JP" sz="2000" b="0" i="1" dirty="0">
                            <a:solidFill>
                              <a:srgbClr val="2D3B45"/>
                            </a:solidFill>
                            <a:latin typeface="Cambria Math" panose="02040503050406030204" pitchFamily="18" charset="0"/>
                            <a:ea typeface="Meiryo UI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b="0" i="1" dirty="0" err="1">
                            <a:solidFill>
                              <a:srgbClr val="2D3B45"/>
                            </a:solidFill>
                            <a:latin typeface="Cambria Math" panose="02040503050406030204" pitchFamily="18" charset="0"/>
                            <a:ea typeface="Meiryo UI" panose="020B0604030504040204" pitchFamily="50" charset="-128"/>
                          </a:rPr>
                          <m:t>𝑥</m:t>
                        </m:r>
                      </m:e>
                      <m:sub>
                        <m:r>
                          <a:rPr lang="en-US" altLang="ja-JP" sz="2000" b="0" i="1" dirty="0">
                            <a:solidFill>
                              <a:srgbClr val="2D3B45"/>
                            </a:solidFill>
                            <a:latin typeface="Cambria Math" panose="02040503050406030204" pitchFamily="18" charset="0"/>
                            <a:ea typeface="Meiryo UI" panose="020B0604030504040204" pitchFamily="50" charset="-128"/>
                          </a:rPr>
                          <m:t>𝑖</m:t>
                        </m:r>
                      </m:sub>
                    </m:sSub>
                    <m:r>
                      <a:rPr lang="en-US" altLang="ja-JP" sz="2000" b="0" i="1" dirty="0">
                        <a:solidFill>
                          <a:srgbClr val="2D3B45"/>
                        </a:solidFill>
                        <a:latin typeface="Cambria Math" panose="02040503050406030204" pitchFamily="18" charset="0"/>
                        <a:ea typeface="Meiryo UI" panose="020B0604030504040204" pitchFamily="50" charset="-128"/>
                      </a:rPr>
                      <m:t>, </m:t>
                    </m:r>
                    <m:sSub>
                      <m:sSubPr>
                        <m:ctrlPr>
                          <a:rPr lang="en-US" altLang="ja-JP" sz="2000" b="0" i="1" dirty="0" err="1">
                            <a:solidFill>
                              <a:srgbClr val="2D3B45"/>
                            </a:solidFill>
                            <a:latin typeface="Cambria Math" panose="02040503050406030204" pitchFamily="18" charset="0"/>
                            <a:ea typeface="Meiryo UI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b="0" i="1" dirty="0" err="1">
                            <a:solidFill>
                              <a:srgbClr val="2D3B45"/>
                            </a:solidFill>
                            <a:latin typeface="Cambria Math" panose="02040503050406030204" pitchFamily="18" charset="0"/>
                            <a:ea typeface="Meiryo UI" panose="020B0604030504040204" pitchFamily="50" charset="-128"/>
                          </a:rPr>
                          <m:t>𝑦</m:t>
                        </m:r>
                      </m:e>
                      <m:sub>
                        <m:r>
                          <a:rPr lang="en-US" altLang="ja-JP" sz="2000" b="0" i="1" dirty="0" err="1">
                            <a:solidFill>
                              <a:srgbClr val="2D3B45"/>
                            </a:solidFill>
                            <a:latin typeface="Cambria Math" panose="02040503050406030204" pitchFamily="18" charset="0"/>
                            <a:ea typeface="Meiryo UI" panose="020B0604030504040204" pitchFamily="50" charset="-128"/>
                          </a:rPr>
                          <m:t>𝑖</m:t>
                        </m:r>
                      </m:sub>
                    </m:sSub>
                    <m:r>
                      <a:rPr lang="en-US" altLang="ja-JP" sz="2000" b="0" i="1" dirty="0">
                        <a:solidFill>
                          <a:srgbClr val="2D3B45"/>
                        </a:solidFill>
                        <a:latin typeface="Cambria Math" panose="02040503050406030204" pitchFamily="18" charset="0"/>
                        <a:ea typeface="Meiryo UI" panose="020B0604030504040204" pitchFamily="50" charset="-128"/>
                      </a:rPr>
                      <m:t>}</m:t>
                    </m:r>
                  </m:oMath>
                </a14:m>
                <a:r>
                  <a:rPr lang="en-US" altLang="ja-JP" sz="2000" b="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ja-JP" sz="2000" b="0" i="1" dirty="0">
                        <a:solidFill>
                          <a:srgbClr val="2D3B45"/>
                        </a:solidFill>
                        <a:latin typeface="Cambria Math" panose="02040503050406030204" pitchFamily="18" charset="0"/>
                        <a:ea typeface="Meiryo UI" panose="020B0604030504040204" pitchFamily="50" charset="-128"/>
                      </a:rPr>
                      <m:t>𝑁</m:t>
                    </m:r>
                  </m:oMath>
                </a14:m>
                <a:r>
                  <a:rPr lang="en-US" altLang="ja-JP" sz="2000" b="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 feature points for the series of input images.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ja-JP" sz="2000" b="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4. Estimate a transform for each image </a:t>
                </a:r>
                <a:r>
                  <a:rPr lang="en-US" altLang="ja-JP" sz="200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using the linear solution</a:t>
                </a:r>
                <a:r>
                  <a:rPr lang="en-US" altLang="ja-JP" sz="2000" b="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.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ja-JP" sz="2000" b="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     </a:t>
                </a:r>
                <a:r>
                  <a:rPr lang="en-US" altLang="ja-JP" sz="200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Try every transform: translation, similarity, and affine </a:t>
                </a:r>
                <a:r>
                  <a:rPr lang="en-US" altLang="ja-JP" sz="2000" b="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as the motion model.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ja-JP" sz="2000" b="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4’.  For perspective transform (</a:t>
                </a:r>
                <a:r>
                  <a:rPr lang="en-US" altLang="ja-JP" sz="2000" b="0" dirty="0" err="1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homography</a:t>
                </a:r>
                <a:r>
                  <a:rPr lang="en-US" altLang="ja-JP" sz="2000" b="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), use OpenCV function, or other ways.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ja-JP" sz="2000" b="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	example:  </a:t>
                </a:r>
                <a:r>
                  <a:rPr lang="en-US" altLang="ja-JP" sz="2000" b="0" dirty="0">
                    <a:latin typeface="Nirmala UI Semilight" panose="020B0402040204020203" pitchFamily="34" charset="0"/>
                    <a:ea typeface="Nirmala UI Semilight" panose="020B0402040204020203" pitchFamily="34" charset="0"/>
                    <a:cs typeface="Nirmala UI Semilight" panose="020B0402040204020203" pitchFamily="34" charset="0"/>
                  </a:rPr>
                  <a:t>cv2.getPerspectiveTransform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ja-JP" sz="2000" b="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5. Compute the size of the resulting composite canvas.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ja-JP" sz="2000" b="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6. Warp each image into its final position on the canvas.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ja-JP" sz="2000" b="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	</a:t>
                </a:r>
                <a:r>
                  <a:rPr lang="en-US" altLang="ja-JP" sz="2000" b="0" dirty="0">
                    <a:latin typeface="Nirmala UI Semilight" panose="020B0402040204020203" pitchFamily="34" charset="0"/>
                    <a:ea typeface="Nirmala UI Semilight" panose="020B0402040204020203" pitchFamily="34" charset="0"/>
                    <a:cs typeface="Nirmala UI Semilight" panose="020B0402040204020203" pitchFamily="34" charset="0"/>
                  </a:rPr>
                  <a:t>cv2.warpPerspective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ja-JP" sz="2000" b="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7. Average all of the images.</a:t>
                </a:r>
                <a:endParaRPr lang="ja-JP" altLang="en-US" sz="20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3E185C0-7DE2-BED5-0691-6464301C0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1052736"/>
                <a:ext cx="11928648" cy="5632311"/>
              </a:xfrm>
              <a:prstGeom prst="rect">
                <a:avLst/>
              </a:prstGeom>
              <a:blipFill>
                <a:blip r:embed="rId2"/>
                <a:stretch>
                  <a:fillRect l="-511" t="-649" b="-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03400" y="0"/>
            <a:ext cx="9045128" cy="914400"/>
          </a:xfrm>
        </p:spPr>
        <p:txBody>
          <a:bodyPr/>
          <a:lstStyle/>
          <a:p>
            <a:r>
              <a:rPr lang="en-US" altLang="ja-JP" dirty="0" err="1"/>
              <a:t>Jacobians</a:t>
            </a:r>
            <a:r>
              <a:rPr lang="en-US" altLang="ja-JP" dirty="0"/>
              <a:t> of the 2D coordinate transformations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9D1A2E-2B41-4360-A431-7281345CAAA3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72981" y="6036900"/>
            <a:ext cx="8162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0"/>
              <a:t>re-parameterized </a:t>
            </a:r>
            <a:r>
              <a:rPr lang="en-US" altLang="ja-JP" b="0" dirty="0"/>
              <a:t>the motions so that they are identity </a:t>
            </a:r>
            <a:r>
              <a:rPr lang="en-US" altLang="ja-JP" i="1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ja-JP" b="0" dirty="0"/>
              <a:t> </a:t>
            </a:r>
            <a:r>
              <a:rPr lang="en-US" altLang="ja-JP" b="0"/>
              <a:t>for </a:t>
            </a:r>
            <a:r>
              <a:rPr lang="en-US" altLang="ja-JP" i="1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altLang="ja-JP" b="0"/>
              <a:t> </a:t>
            </a:r>
            <a:r>
              <a:rPr lang="en-US" altLang="ja-JP" b="0" dirty="0"/>
              <a:t>= </a:t>
            </a:r>
            <a:r>
              <a:rPr lang="en-US" altLang="ja-JP" i="1" dirty="0"/>
              <a:t>0</a:t>
            </a:r>
            <a:r>
              <a:rPr lang="en-US" altLang="ja-JP" b="0" dirty="0"/>
              <a:t>.</a:t>
            </a:r>
            <a:endParaRPr lang="ja-JP" altLang="en-US" dirty="0"/>
          </a:p>
        </p:txBody>
      </p:sp>
      <p:sp>
        <p:nvSpPr>
          <p:cNvPr id="5" name="矢印: 上 4">
            <a:extLst>
              <a:ext uri="{FF2B5EF4-FFF2-40B4-BE49-F238E27FC236}">
                <a16:creationId xmlns:a16="http://schemas.microsoft.com/office/drawing/2014/main" id="{140E487C-7B18-49B6-8262-A3F9EE76FA9F}"/>
              </a:ext>
            </a:extLst>
          </p:cNvPr>
          <p:cNvSpPr/>
          <p:nvPr/>
        </p:nvSpPr>
        <p:spPr bwMode="auto">
          <a:xfrm>
            <a:off x="3935760" y="5661248"/>
            <a:ext cx="360040" cy="354360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94D5571-EECB-432E-99BD-F1F21E0A4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99536"/>
            <a:ext cx="9906000" cy="54589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A6F3D27-7AEA-3F42-4C3C-4E2B4FBE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9D1A2E-2B41-4360-A431-7281345CAAA3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42CD8A3-076A-8621-815A-D85EFCD474BA}"/>
                  </a:ext>
                </a:extLst>
              </p:cNvPr>
              <p:cNvSpPr txBox="1"/>
              <p:nvPr/>
            </p:nvSpPr>
            <p:spPr>
              <a:xfrm>
                <a:off x="1127448" y="2741581"/>
                <a:ext cx="9937104" cy="1086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400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𝒇</m:t>
                      </m:r>
                      <m:d>
                        <m:dPr>
                          <m:ctrlPr>
                            <a:rPr lang="en-US" altLang="ja-JP" sz="1400" b="0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dPr>
                        <m:e>
                          <m:r>
                            <a:rPr lang="en-US" altLang="ja-JP" sz="1400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𝒙</m:t>
                          </m:r>
                          <m:r>
                            <a:rPr lang="en-US" altLang="ja-JP" sz="1400" b="0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;</m:t>
                          </m:r>
                          <m:r>
                            <a:rPr lang="en-US" altLang="ja-JP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𝒑</m:t>
                          </m:r>
                        </m:e>
                      </m:d>
                      <m:r>
                        <a:rPr lang="en-US" altLang="ja-JP" sz="1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1400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𝒇</m:t>
                      </m:r>
                      <m:d>
                        <m:dPr>
                          <m:ctrlPr>
                            <a:rPr lang="en-US" altLang="ja-JP" sz="1400" b="0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sz="1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1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altLang="ja-JP" sz="1400" b="0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;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sz="1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1400" b="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1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1400" b="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400" b="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400" b="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1400" b="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400" b="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400" b="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1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ja-JP" sz="1400" b="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ja-JP" sz="1400" b="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ja-JP" sz="1400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400" b="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ja-JP" sz="1400" b="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400" b="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ja-JP" sz="1400" b="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1400" b="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400" b="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400" b="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ja-JP" sz="1400" b="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ja-JP" sz="1400" b="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altLang="ja-JP" sz="1400" b="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400" b="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400" b="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ja-JP" sz="1400" b="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400" b="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ja-JP" sz="1400" i="1" dirty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ja-JP" sz="1400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altLang="ja-JP" sz="1400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fPr>
                        <m:num>
                          <m:r>
                            <a:rPr lang="ja-JP" altLang="en-US" sz="1400" b="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𝜕</m:t>
                          </m:r>
                          <m:r>
                            <a:rPr lang="en-US" altLang="ja-JP" sz="1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𝒇</m:t>
                          </m:r>
                        </m:num>
                        <m:den>
                          <m:r>
                            <a:rPr lang="ja-JP" altLang="en-US" sz="1400" b="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𝜕</m:t>
                          </m:r>
                          <m:r>
                            <a:rPr lang="en-US" altLang="ja-JP" sz="1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𝒑</m:t>
                          </m:r>
                        </m:den>
                      </m:f>
                      <m:r>
                        <a:rPr lang="en-US" altLang="ja-JP" sz="14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400" b="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sz="14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1400" b="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a:rPr lang="ja-JP" altLang="en-US" sz="1400" b="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sz="14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50" charset="-128"/>
                                      </a:rPr>
                                      <m:t>𝒑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sz="14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1400" b="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a:rPr lang="ja-JP" altLang="en-US" sz="1400" b="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sz="14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50" charset="-128"/>
                                      </a:rPr>
                                      <m:t>𝒑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ja-JP" sz="14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4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ja-JP" sz="1400" b="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ja-JP" sz="1400" b="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ja-JP" sz="1400" b="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ja-JP" sz="1400" b="0" i="1" dirty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ja-JP" sz="1400" b="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400" b="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  <m:r>
                            <a:rPr lang="en-US" altLang="ja-JP" sz="1400" b="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400" b="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14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42CD8A3-076A-8621-815A-D85EFCD4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2741581"/>
                <a:ext cx="9937104" cy="10863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442EFBB-97B6-A33C-434A-8C18D129AB82}"/>
                  </a:ext>
                </a:extLst>
              </p:cNvPr>
              <p:cNvSpPr txBox="1"/>
              <p:nvPr/>
            </p:nvSpPr>
            <p:spPr>
              <a:xfrm>
                <a:off x="839416" y="1059004"/>
                <a:ext cx="9937104" cy="1086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400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𝒇</m:t>
                      </m:r>
                      <m:d>
                        <m:dPr>
                          <m:ctrlPr>
                            <a:rPr lang="en-US" altLang="ja-JP" sz="1400" b="0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dPr>
                        <m:e>
                          <m:r>
                            <a:rPr lang="en-US" altLang="ja-JP" sz="1400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𝒙</m:t>
                          </m:r>
                          <m:r>
                            <a:rPr lang="en-US" altLang="ja-JP" sz="1400" b="0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;</m:t>
                          </m:r>
                          <m:r>
                            <a:rPr lang="en-US" altLang="ja-JP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𝒑</m:t>
                          </m:r>
                        </m:e>
                      </m:d>
                      <m:r>
                        <a:rPr lang="en-US" altLang="ja-JP" sz="1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1400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𝒇</m:t>
                      </m:r>
                      <m:d>
                        <m:dPr>
                          <m:ctrlPr>
                            <a:rPr lang="en-US" altLang="ja-JP" sz="1400" b="0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sz="1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1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altLang="ja-JP" sz="1400" b="0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;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sz="1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1400" b="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ja-JP" sz="1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1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ja-JP" sz="1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ja-JP" sz="1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1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ja-JP" sz="1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ja-JP" sz="1400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400" b="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ja-JP" sz="1400" b="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400" b="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400" b="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400" b="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ja-JP" sz="1400" b="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400" b="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400" b="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ja-JP" sz="1400" b="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400" b="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ja-JP" sz="1400" i="1" dirty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ja-JP" sz="1400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altLang="ja-JP" sz="1400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fPr>
                        <m:num>
                          <m:r>
                            <a:rPr lang="ja-JP" altLang="en-US" sz="1400" b="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𝜕</m:t>
                          </m:r>
                          <m:r>
                            <a:rPr lang="en-US" altLang="ja-JP" sz="1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𝒇</m:t>
                          </m:r>
                        </m:num>
                        <m:den>
                          <m:r>
                            <a:rPr lang="ja-JP" altLang="en-US" sz="1400" b="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𝜕</m:t>
                          </m:r>
                          <m:r>
                            <a:rPr lang="en-US" altLang="ja-JP" sz="1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𝒑</m:t>
                          </m:r>
                        </m:den>
                      </m:f>
                      <m:r>
                        <a:rPr lang="en-US" altLang="ja-JP" sz="14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400" b="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sz="14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1400" b="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a:rPr lang="ja-JP" altLang="en-US" sz="1400" b="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sz="14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50" charset="-128"/>
                                      </a:rPr>
                                      <m:t>𝒑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sz="14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1400" b="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a:rPr lang="ja-JP" altLang="en-US" sz="1400" b="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sz="14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50" charset="-128"/>
                                      </a:rPr>
                                      <m:t>𝒑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ja-JP" sz="14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4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1400" b="0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1400" b="0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1400" b="0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1400" b="0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1400" b="0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ja-JP" sz="1400" b="0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1400" b="0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1400" b="0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1400" b="0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ja-JP" sz="1400" b="0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1400" b="0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ja-JP" sz="1400" b="0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ja-JP" sz="1400" b="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4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140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442EFBB-97B6-A33C-434A-8C18D129A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059004"/>
                <a:ext cx="9937104" cy="10863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タイトル 1">
            <a:extLst>
              <a:ext uri="{FF2B5EF4-FFF2-40B4-BE49-F238E27FC236}">
                <a16:creationId xmlns:a16="http://schemas.microsoft.com/office/drawing/2014/main" id="{4981C6AA-3238-4AC6-E537-D67211D88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400" y="0"/>
            <a:ext cx="9045128" cy="914400"/>
          </a:xfrm>
        </p:spPr>
        <p:txBody>
          <a:bodyPr/>
          <a:lstStyle/>
          <a:p>
            <a:r>
              <a:rPr lang="en-US" altLang="ja-JP" dirty="0" err="1"/>
              <a:t>Jacobians</a:t>
            </a:r>
            <a:r>
              <a:rPr lang="en-US" altLang="ja-JP" dirty="0"/>
              <a:t> of the 2D coordinate transformations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3F4AFAF-73A5-D08F-CD17-117CF7B8AFF4}"/>
              </a:ext>
            </a:extLst>
          </p:cNvPr>
          <p:cNvSpPr txBox="1"/>
          <p:nvPr/>
        </p:nvSpPr>
        <p:spPr>
          <a:xfrm>
            <a:off x="376700" y="914400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+mj-lt"/>
              </a:rPr>
              <a:t>Translation</a:t>
            </a:r>
            <a:endParaRPr lang="ja-JP" altLang="en-US" dirty="0">
              <a:latin typeface="+mj-lt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3297687-7305-F4FF-55FC-9A00E308FF0D}"/>
              </a:ext>
            </a:extLst>
          </p:cNvPr>
          <p:cNvSpPr txBox="1"/>
          <p:nvPr/>
        </p:nvSpPr>
        <p:spPr>
          <a:xfrm>
            <a:off x="407368" y="2138895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+mj-lt"/>
              </a:rPr>
              <a:t>Similarity</a:t>
            </a:r>
            <a:endParaRPr lang="ja-JP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C02EE701-BEA1-1D93-85A3-9F04578EDF32}"/>
                  </a:ext>
                </a:extLst>
              </p:cNvPr>
              <p:cNvSpPr txBox="1"/>
              <p:nvPr/>
            </p:nvSpPr>
            <p:spPr>
              <a:xfrm>
                <a:off x="850677" y="4208591"/>
                <a:ext cx="11136560" cy="12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𝒇</m:t>
                      </m:r>
                      <m:d>
                        <m:dPr>
                          <m:ctrlPr>
                            <a:rPr lang="en-US" altLang="ja-JP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dPr>
                        <m:e>
                          <m:r>
                            <a:rPr lang="en-US" altLang="ja-JP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𝒙</m:t>
                          </m:r>
                          <m:r>
                            <a:rPr lang="en-US" altLang="ja-JP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;</m:t>
                          </m:r>
                          <m:r>
                            <a:rPr lang="en-US" altLang="ja-JP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𝒑</m:t>
                          </m:r>
                        </m:e>
                      </m:d>
                      <m:r>
                        <a:rPr lang="en-US" altLang="ja-JP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1400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𝒇</m:t>
                      </m:r>
                      <m:d>
                        <m:dPr>
                          <m:ctrlPr>
                            <a:rPr lang="en-US" altLang="ja-JP" sz="1400" b="0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sz="1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ja-JP" sz="14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1400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altLang="ja-JP" sz="1400" b="0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;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sz="14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14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1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1400" b="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400" b="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400" b="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1400" b="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400" b="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400" b="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ja-JP" sz="1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ja-JP" sz="1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ja-JP" sz="1400" b="0" i="1" smtClean="0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ja-JP" sz="1400" b="0" i="1" smtClean="0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ja-JP" sz="1400" b="0" i="1" smtClean="0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00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ja-JP" sz="1400" b="0" i="1" smtClean="0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ja-JP" sz="1400" b="0" i="1" smtClean="0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ja-JP" sz="1400" b="0" i="1" smtClean="0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01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ja-JP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400" b="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ja-JP" sz="1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ja-JP" sz="1400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1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ja-JP" sz="1400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ja-JP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400" b="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400" b="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ja-JP" sz="1400" b="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ja-JP" sz="1400" b="0" i="1" dirty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altLang="ja-JP" sz="1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400" b="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ja-JP" sz="1400" b="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1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1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1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1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ja-JP" sz="1400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ja-JP" sz="1400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altLang="ja-JP" sz="1400" b="1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fPr>
                        <m:num>
                          <m:r>
                            <a:rPr lang="ja-JP" altLang="en-US" sz="1400" b="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𝜕</m:t>
                          </m:r>
                          <m:r>
                            <a:rPr lang="en-US" altLang="ja-JP" sz="1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𝒇</m:t>
                          </m:r>
                        </m:num>
                        <m:den>
                          <m:r>
                            <a:rPr lang="ja-JP" altLang="en-US" sz="1400" b="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𝜕</m:t>
                          </m:r>
                          <m:r>
                            <a:rPr lang="en-US" altLang="ja-JP" sz="1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𝒑</m:t>
                          </m:r>
                        </m:den>
                      </m:f>
                      <m:r>
                        <a:rPr lang="en-US" altLang="ja-JP" sz="1400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400" b="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sz="14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1400" b="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a:rPr lang="ja-JP" altLang="en-US" sz="1400" b="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sz="14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50" charset="-128"/>
                                      </a:rPr>
                                      <m:t>𝒑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sz="14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50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ja-JP" altLang="en-US" sz="1400" b="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ja-JP" sz="1400" b="0" i="1" dirty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a:rPr lang="ja-JP" altLang="en-US" sz="1400" b="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50" charset="-128"/>
                                      </a:rPr>
                                      <m:t>𝜕</m:t>
                                    </m:r>
                                    <m:r>
                                      <a:rPr lang="en-US" altLang="ja-JP" sz="14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50" charset="-128"/>
                                      </a:rPr>
                                      <m:t>𝒑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ja-JP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4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ja-JP" sz="1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ja-JP" sz="1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  <m:r>
                                  <a:rPr lang="en-US" altLang="ja-JP" sz="1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400" b="0" i="1" dirty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400" b="0" i="1" dirty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00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  <m:r>
                                                <a:rPr lang="en-US" altLang="ja-JP" sz="1400" b="0" i="1" dirty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00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400" b="0" i="1" dirty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400" b="0" i="1" dirty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ja-JP" sz="1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400" b="0" i="1" dirty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altLang="ja-JP" sz="1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400" b="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400" b="0" i="1" dirty="0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ja-JP" sz="1400" b="0" i="1" dirty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ja-JP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400" b="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1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sz="1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sz="1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altLang="ja-JP" sz="1400" b="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400" b="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ja-JP" sz="1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altLang="ja-JP" sz="14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400" b="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1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ja-JP" sz="14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  <m:r>
                            <a:rPr lang="en-US" altLang="ja-JP" sz="14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400" b="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1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C02EE701-BEA1-1D93-85A3-9F04578ED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77" y="4208591"/>
                <a:ext cx="11136560" cy="1277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AA16AE8-A5E8-7CB2-25CD-9ADF50A7FE45}"/>
              </a:ext>
            </a:extLst>
          </p:cNvPr>
          <p:cNvSpPr txBox="1"/>
          <p:nvPr/>
        </p:nvSpPr>
        <p:spPr>
          <a:xfrm>
            <a:off x="448707" y="3563524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+mj-lt"/>
              </a:rPr>
              <a:t>Affine</a:t>
            </a:r>
            <a:endParaRPr kumimoji="1" lang="ja-JP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0956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Motion Alignment in Translation Case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9D1A2E-2B41-4360-A431-7281345CAAA3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4566034" y="2125277"/>
                <a:ext cx="5037870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20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sz="2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sz="2000" b="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2000" b="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2000" b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ja-JP" sz="2000" b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2000" b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ja-JP" sz="2000" b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altLang="ja-JP" sz="2000" b="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000" b="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2000" b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sz="2000" b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2000" b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sz="2000" b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ja-JP" sz="2000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0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2000" b="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e>
                                <m:r>
                                  <a:rPr lang="en-US" altLang="ja-JP" sz="2000" b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2000" b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sz="2000" b="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034" y="2125277"/>
                <a:ext cx="5037870" cy="957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/>
              <p:cNvSpPr txBox="1"/>
              <p:nvPr/>
            </p:nvSpPr>
            <p:spPr>
              <a:xfrm>
                <a:off x="4825254" y="4885893"/>
                <a:ext cx="4519430" cy="1690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8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1800" b="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e>
                                <m:r>
                                  <a:rPr lang="en-US" altLang="ja-JP" sz="1800" b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1800" b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sz="1800" b="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ja-JP" sz="18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ja-JP" sz="1800" b="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1800" b="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Sup>
                                      <m:sSubSupPr>
                                        <m:ctrlP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Sup>
                                      <m:sSubSupPr>
                                        <m:ctrlP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1800" dirty="0"/>
              </a:p>
            </p:txBody>
          </p:sp>
        </mc:Choice>
        <mc:Fallback xmlns="">
          <p:sp>
            <p:nvSpPr>
              <p:cNvPr id="16" name="テキスト ボックス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254" y="4885893"/>
                <a:ext cx="4519430" cy="16900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正方形/長方形 17"/>
              <p:cNvSpPr/>
              <p:nvPr/>
            </p:nvSpPr>
            <p:spPr>
              <a:xfrm>
                <a:off x="1489579" y="892922"/>
                <a:ext cx="5822043" cy="884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000" b="0" dirty="0">
                    <a:ea typeface="Cambria Math" panose="02040503050406030204" pitchFamily="18" charset="0"/>
                  </a:rPr>
                  <a:t>Matched Feature 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{(</m:t>
                        </m:r>
                        <m:sSub>
                          <m:sSubPr>
                            <m:ctrlPr>
                              <a:rPr lang="ja-JP" altLang="ja-JP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000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ja-JP" altLang="ja-JP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𝒙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000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)}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bSup>
                    <m:r>
                      <a:rPr lang="en-US" altLang="ja-JP" sz="2000" i="1"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ja-JP" sz="2000" b="0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ja-JP" sz="2000" b="0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ja-JP" sz="2000" b="0" i="1">
                                    <a:latin typeface="Cambria Math" panose="02040503050406030204" pitchFamily="18" charset="0"/>
                                    <a:ea typeface="ＭＳ 明朝" panose="02020609040205080304" pitchFamily="17" charset="-128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ja-JP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altLang="ja-JP" sz="2000" b="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ja-JP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ja-JP" sz="2000" b="0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ja-JP" sz="2000" b="0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18" name="正方形/長方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579" y="892922"/>
                <a:ext cx="5822043" cy="884922"/>
              </a:xfrm>
              <a:prstGeom prst="rect">
                <a:avLst/>
              </a:prstGeom>
              <a:blipFill>
                <a:blip r:embed="rId4"/>
                <a:stretch>
                  <a:fillRect l="-10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4151784" y="3068960"/>
                <a:ext cx="6120680" cy="1690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8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18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sz="18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sz="1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18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1800" b="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ja-JP" sz="1800" b="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sz="1800" b="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ja-JP" sz="1800" b="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altLang="ja-JP" sz="1800" b="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altLang="ja-JP" sz="1800" b="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sz="1800" b="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Sup>
                                      <m:sSubSupPr>
                                        <m:ctrlP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Sup>
                                      <m:sSubSupPr>
                                        <m:ctrlP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ja-JP" sz="1800" b="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1800" dirty="0"/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4" y="3068960"/>
                <a:ext cx="6120680" cy="16900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正方形/長方形 21"/>
              <p:cNvSpPr/>
              <p:nvPr/>
            </p:nvSpPr>
            <p:spPr>
              <a:xfrm>
                <a:off x="7755912" y="831348"/>
                <a:ext cx="2618537" cy="879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ja-JP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000">
                              <a:latin typeface="Cambria Math" panose="02040503050406030204" pitchFamily="18" charset="0"/>
                              <a:ea typeface="ＭＳ 明朝" panose="02020609040205080304" pitchFamily="17" charset="-128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sz="2000">
                              <a:latin typeface="Cambria Math" panose="02040503050406030204" pitchFamily="18" charset="0"/>
                              <a:ea typeface="ＭＳ 明朝" panose="02020609040205080304" pitchFamily="17" charset="-128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ＭＳ 明朝" panose="02020609040205080304" pitchFamily="17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ＭＳ 明朝" panose="02020609040205080304" pitchFamily="17" charset="-128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altLang="ja-JP" sz="2000" i="1">
                          <a:latin typeface="Cambria Math" panose="020405030504060302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sz="2000" b="0" i="1">
                              <a:latin typeface="Cambria Math" panose="02040503050406030204" pitchFamily="18" charset="0"/>
                              <a:ea typeface="ＭＳ 明朝" panose="02020609040205080304" pitchFamily="17" charset="-128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sz="2000" b="0" i="1">
                                  <a:latin typeface="Cambria Math" panose="02040503050406030204" pitchFamily="18" charset="0"/>
                                  <a:ea typeface="ＭＳ 明朝" panose="02020609040205080304" pitchFamily="17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20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20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ja-JP" sz="20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ja-JP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ja-JP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ja-JP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ja-JP" sz="2000" b="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ja-JP" sz="2000" b="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ja-JP" sz="20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ja-JP" sz="20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ja-JP" sz="2000" b="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ja-JP" sz="20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ja-JP" sz="2000" b="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  <m:r>
                                          <a:rPr lang="en-US" altLang="ja-JP" sz="2000" b="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20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2000" b="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ja-JP" sz="20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ja-JP" sz="20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2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22" name="正方形/長方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12" y="831348"/>
                <a:ext cx="2618537" cy="8799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679FC2E9-7CB9-6ADA-09F8-6373F8F4372E}"/>
                  </a:ext>
                </a:extLst>
              </p:cNvPr>
              <p:cNvSpPr txBox="1"/>
              <p:nvPr/>
            </p:nvSpPr>
            <p:spPr>
              <a:xfrm>
                <a:off x="1847528" y="5496799"/>
                <a:ext cx="1800200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𝑨</m:t>
                      </m:r>
                      <m:r>
                        <a:rPr lang="en-US" altLang="ja-JP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𝒑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𝒃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679FC2E9-7CB9-6ADA-09F8-6373F8F43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5496799"/>
                <a:ext cx="1800200" cy="468205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9425ABCE-4458-90A2-20F9-FBF849200FD9}"/>
                  </a:ext>
                </a:extLst>
              </p:cNvPr>
              <p:cNvSpPr txBox="1"/>
              <p:nvPr/>
            </p:nvSpPr>
            <p:spPr>
              <a:xfrm>
                <a:off x="1277692" y="2132856"/>
                <a:ext cx="3276315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𝑨</m:t>
                      </m:r>
                      <m:r>
                        <a:rPr lang="en-US" altLang="ja-JP" b="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ja-JP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  <m:t>𝑱</m:t>
                              </m:r>
                            </m:e>
                            <m:sup>
                              <m:r>
                                <a:rPr lang="en-US" altLang="ja-JP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  <m:t>𝑻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ja-JP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ja-JP" b="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𝑱</m:t>
                          </m:r>
                          <m:d>
                            <m:dPr>
                              <m:ctrlPr>
                                <a:rPr lang="en-US" altLang="ja-JP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ja-JP" b="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9425ABCE-4458-90A2-20F9-FBF849200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692" y="2132856"/>
                <a:ext cx="3276315" cy="988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A9F2E7BD-65F5-5F17-155D-D22DEBA63B8C}"/>
                  </a:ext>
                </a:extLst>
              </p:cNvPr>
              <p:cNvSpPr txBox="1"/>
              <p:nvPr/>
            </p:nvSpPr>
            <p:spPr>
              <a:xfrm>
                <a:off x="1343472" y="3535759"/>
                <a:ext cx="3024238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𝒃</m:t>
                      </m:r>
                      <m:r>
                        <a:rPr lang="en-US" altLang="ja-JP" b="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ja-JP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  <m:t>𝑱</m:t>
                              </m:r>
                            </m:e>
                            <m:sup>
                              <m:r>
                                <a:rPr lang="en-US" altLang="ja-JP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  <m:t>𝑻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ja-JP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ja-JP" b="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ja-JP" b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altLang="ja-JP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A9F2E7BD-65F5-5F17-155D-D22DEBA63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3535759"/>
                <a:ext cx="3024238" cy="9885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107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03512" y="-22303"/>
            <a:ext cx="8420100" cy="914400"/>
          </a:xfrm>
        </p:spPr>
        <p:txBody>
          <a:bodyPr/>
          <a:lstStyle/>
          <a:p>
            <a:r>
              <a:rPr lang="en-US" altLang="ja-JP" dirty="0"/>
              <a:t>Motion Alignment in similarity transform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9D1A2E-2B41-4360-A431-7281345CAAA3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/>
              <p:cNvSpPr txBox="1"/>
              <p:nvPr/>
            </p:nvSpPr>
            <p:spPr>
              <a:xfrm>
                <a:off x="5015880" y="2132856"/>
                <a:ext cx="6912768" cy="1442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8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18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sz="18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sz="1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1800" b="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1800" b="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800" b="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ja-JP" sz="1800" b="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ja-JP" sz="1800" b="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ja-JP" sz="1800" b="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1800" b="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altLang="ja-JP" sz="1800" b="0" i="1" dirty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ja-JP" sz="18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8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18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sz="18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sz="1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1800" b="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1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∆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8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8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∆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8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8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1800" b="0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ja-JP" sz="1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∆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8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800" b="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800" b="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ja-JP" sz="1800" b="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800" b="0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800" b="0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800" b="0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ja-JP" sz="1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∆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8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800" b="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800" b="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1800" b="0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800" b="0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800" b="0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ja-JP" sz="1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∆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8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800" b="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800" b="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ja-JP" sz="1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800" b="0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ja-JP" sz="1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∆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8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800" b="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800" b="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altLang="ja-JP" sz="1800" dirty="0"/>
              </a:p>
              <a:p>
                <a:r>
                  <a:rPr lang="ja-JP" altLang="en-US" sz="1800" dirty="0"/>
                  <a:t>赤のところの符号が逆？</a:t>
                </a:r>
              </a:p>
            </p:txBody>
          </p:sp>
        </mc:Choice>
        <mc:Fallback xmlns="">
          <p:sp>
            <p:nvSpPr>
              <p:cNvPr id="20" name="テキスト ボックス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2132856"/>
                <a:ext cx="6912768" cy="1442703"/>
              </a:xfrm>
              <a:prstGeom prst="rect">
                <a:avLst/>
              </a:prstGeom>
              <a:blipFill>
                <a:blip r:embed="rId2"/>
                <a:stretch>
                  <a:fillRect l="-794" b="-46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224930" y="1885870"/>
                <a:ext cx="5688632" cy="1219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8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18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sz="18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sz="1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sz="18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1800" b="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800" b="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ja-JP" sz="1800" b="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ja-JP" sz="1800" b="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ja-JP" sz="1800" b="0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1800" b="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altLang="ja-JP" sz="1800" b="0" i="1" dirty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1800" b="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ja-JP" sz="1800" b="0" i="1" dirty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1800" b="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800" b="0" i="1" dirty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US" altLang="ja-JP" sz="1800" b="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ja-JP" sz="1800" b="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800" b="0" i="1" dirty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8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ja-JP" altLang="en-US" sz="1800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30" y="1885870"/>
                <a:ext cx="5688632" cy="1219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A7874F1D-C0F1-3987-DC36-3AF5251EEFE5}"/>
                  </a:ext>
                </a:extLst>
              </p:cNvPr>
              <p:cNvSpPr/>
              <p:nvPr/>
            </p:nvSpPr>
            <p:spPr>
              <a:xfrm>
                <a:off x="1199457" y="803142"/>
                <a:ext cx="5822043" cy="884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2000" b="0" dirty="0">
                    <a:ea typeface="Cambria Math" panose="02040503050406030204" pitchFamily="18" charset="0"/>
                  </a:rPr>
                  <a:t>Matched Feature 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2000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{(</m:t>
                        </m:r>
                        <m:sSub>
                          <m:sSubPr>
                            <m:ctrlPr>
                              <a:rPr lang="ja-JP" altLang="ja-JP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000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ja-JP" altLang="ja-JP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𝒙</m:t>
                            </m:r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000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)}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ja-JP" sz="2000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bSup>
                    <m:r>
                      <a:rPr lang="en-US" altLang="ja-JP" sz="2000" i="1">
                        <a:latin typeface="Cambria Math" panose="02040503050406030204" pitchFamily="18" charset="0"/>
                        <a:ea typeface="ＭＳ 明朝" panose="02020609040205080304" pitchFamily="17" charset="-128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ja-JP" sz="2000" b="0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ja-JP" sz="2000" b="0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ja-JP" sz="2000" b="0" i="1">
                                    <a:latin typeface="Cambria Math" panose="02040503050406030204" pitchFamily="18" charset="0"/>
                                    <a:ea typeface="ＭＳ 明朝" panose="02020609040205080304" pitchFamily="17" charset="-128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ja-JP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altLang="ja-JP" sz="2000" b="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ja-JP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ja-JP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ja-JP" sz="2000" b="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ja-JP" sz="2000" b="0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ja-JP" sz="2000" b="0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A7874F1D-C0F1-3987-DC36-3AF5251EE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7" y="803142"/>
                <a:ext cx="5822043" cy="884922"/>
              </a:xfrm>
              <a:prstGeom prst="rect">
                <a:avLst/>
              </a:prstGeom>
              <a:blipFill>
                <a:blip r:embed="rId4"/>
                <a:stretch>
                  <a:fillRect l="-1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E60C4A79-A8EB-B70C-4676-E8CAC3E52897}"/>
                  </a:ext>
                </a:extLst>
              </p:cNvPr>
              <p:cNvSpPr/>
              <p:nvPr/>
            </p:nvSpPr>
            <p:spPr>
              <a:xfrm>
                <a:off x="7320136" y="808144"/>
                <a:ext cx="3874074" cy="879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ja-JP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000">
                              <a:latin typeface="Cambria Math" panose="02040503050406030204" pitchFamily="18" charset="0"/>
                              <a:ea typeface="ＭＳ 明朝" panose="02020609040205080304" pitchFamily="17" charset="-128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sz="2000">
                              <a:latin typeface="Cambria Math" panose="02040503050406030204" pitchFamily="18" charset="0"/>
                              <a:ea typeface="ＭＳ 明朝" panose="02020609040205080304" pitchFamily="17" charset="-128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ＭＳ 明朝" panose="02020609040205080304" pitchFamily="17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2000" i="1">
                              <a:latin typeface="Cambria Math" panose="02040503050406030204" pitchFamily="18" charset="0"/>
                              <a:ea typeface="ＭＳ 明朝" panose="02020609040205080304" pitchFamily="17" charset="-128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altLang="ja-JP" sz="2000" i="1">
                          <a:latin typeface="Cambria Math" panose="02040503050406030204" pitchFamily="18" charset="0"/>
                          <a:ea typeface="ＭＳ 明朝" panose="02020609040205080304" pitchFamily="17" charset="-128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sz="2000" b="0" i="1">
                              <a:latin typeface="Cambria Math" panose="02040503050406030204" pitchFamily="18" charset="0"/>
                              <a:ea typeface="ＭＳ 明朝" panose="02020609040205080304" pitchFamily="17" charset="-128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sz="2000" b="0" i="1">
                                  <a:latin typeface="Cambria Math" panose="02040503050406030204" pitchFamily="18" charset="0"/>
                                  <a:ea typeface="ＭＳ 明朝" panose="02020609040205080304" pitchFamily="17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20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ja-JP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∆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2000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2000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∆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2000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2000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ja-JP" sz="20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2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altLang="ja-JP" sz="2000" b="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sz="2000" b="0" i="1">
                              <a:latin typeface="Cambria Math" panose="02040503050406030204" pitchFamily="18" charset="0"/>
                              <a:ea typeface="ＭＳ 明朝" panose="02020609040205080304" pitchFamily="17" charset="-128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sz="2000" b="0" i="1">
                                  <a:latin typeface="Cambria Math" panose="02040503050406030204" pitchFamily="18" charset="0"/>
                                  <a:ea typeface="ＭＳ 明朝" panose="02020609040205080304" pitchFamily="17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ja-JP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20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20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ja-JP" sz="20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ja-JP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ja-JP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ja-JP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ja-JP" sz="2000" b="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ja-JP" sz="2000" b="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ja-JP" sz="20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ja-JP" sz="20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ja-JP" sz="2000" b="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ja-JP" sz="20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ja-JP" sz="2000" b="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  <m:r>
                                          <a:rPr lang="en-US" altLang="ja-JP" sz="2000" b="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20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2000" b="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ja-JP" sz="20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ja-JP" sz="20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20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E60C4A79-A8EB-B70C-4676-E8CAC3E52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36" y="808144"/>
                <a:ext cx="3874074" cy="879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A9247C3-BD33-3CE6-E21B-3F22A4616A2F}"/>
                  </a:ext>
                </a:extLst>
              </p:cNvPr>
              <p:cNvSpPr txBox="1"/>
              <p:nvPr/>
            </p:nvSpPr>
            <p:spPr>
              <a:xfrm>
                <a:off x="2207568" y="3573016"/>
                <a:ext cx="9993560" cy="296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ja-JP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1600" b="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e>
                                      <m:r>
                                        <a:rPr lang="en-US" altLang="ja-JP" sz="1600" b="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ja-JP" sz="1600" b="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ja-JP" sz="1600" b="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  <m:e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m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ja-JP" sz="1600" b="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ja-JP" sz="1600" b="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ja-JP" sz="1600" b="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ja-JP" sz="1600" b="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  <m:e>
                                      <m:r>
                                        <a:rPr lang="en-US" altLang="ja-JP" sz="1600" b="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ja-JP" sz="1600" b="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ja-JP" sz="1600" b="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ja-JP" sz="1600" b="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ja-JP" sz="1600" b="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ja-JP" sz="1600" b="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ja-JP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ja-JP" sz="1600" b="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ja-JP" sz="1600" b="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ja-JP" sz="1600" b="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16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600" b="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1600" b="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ja-JP" sz="1600" b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Δ</m:t>
                                              </m:r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m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ja-JP" sz="1600" b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Δ</m:t>
                                              </m:r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600" b="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ja-JP" sz="1600" b="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1600" b="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6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6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ja-JP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∆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600" b="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6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6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ja-JP" sz="1600" b="0" i="1" dirty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600" b="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6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6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1600" b="0" dirty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600" b="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6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6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m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ja-JP" sz="1600" b="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1600" b="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6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6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ja-JP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∆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600" b="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6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ja-JP" sz="16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ja-JP" sz="1600" b="0" i="1" dirty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600" b="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6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6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ja-JP" sz="1600" b="0" dirty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1600" b="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16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1600" b="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16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A9247C3-BD33-3CE6-E21B-3F22A4616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568" y="3573016"/>
                <a:ext cx="9993560" cy="29677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B5AFDAFB-7B06-5CE1-2B3E-41F151B87603}"/>
                  </a:ext>
                </a:extLst>
              </p:cNvPr>
              <p:cNvSpPr txBox="1"/>
              <p:nvPr/>
            </p:nvSpPr>
            <p:spPr>
              <a:xfrm>
                <a:off x="1487488" y="4894790"/>
                <a:ext cx="1800200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𝑨</m:t>
                      </m:r>
                      <m:r>
                        <a:rPr lang="en-US" altLang="ja-JP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𝒑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𝒃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B5AFDAFB-7B06-5CE1-2B3E-41F151B87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8" y="4894790"/>
                <a:ext cx="1800200" cy="468205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833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E09538-9CCF-F717-DB45-0B27C2F5D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457200"/>
            <a:ext cx="11449272" cy="914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ja-JP" dirty="0">
                <a:solidFill>
                  <a:srgbClr val="2D3B4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4’.  Use OpenCV function for estimating </a:t>
            </a:r>
            <a:r>
              <a:rPr lang="en-US" altLang="ja-JP" dirty="0" err="1">
                <a:solidFill>
                  <a:srgbClr val="2D3B4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homography</a:t>
            </a:r>
            <a:r>
              <a:rPr lang="en-US" altLang="ja-JP" dirty="0">
                <a:solidFill>
                  <a:srgbClr val="2D3B4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</a:t>
            </a:r>
            <a:br>
              <a:rPr lang="en-US" altLang="ja-JP" dirty="0">
                <a:solidFill>
                  <a:srgbClr val="2D3B4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dirty="0">
                <a:solidFill>
                  <a:srgbClr val="2D3B4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r>
              <a:rPr lang="en-US" altLang="ja-JP" dirty="0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cv2.getPerspectiveTransform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AEDBFDF-9D09-AC82-3444-B11FBE77A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9D1A2E-2B41-4360-A431-7281345CAAA3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81B2B6-3672-9AFA-CF99-60C3F652E5E0}"/>
              </a:ext>
            </a:extLst>
          </p:cNvPr>
          <p:cNvSpPr txBox="1"/>
          <p:nvPr/>
        </p:nvSpPr>
        <p:spPr>
          <a:xfrm>
            <a:off x="1451484" y="1772817"/>
            <a:ext cx="92890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dirty="0">
                <a:hlinkClick r:id="rId2"/>
              </a:rPr>
              <a:t>https://www.devdoc.net/linux/OpenCV-3.2.0/da/d6e/tutorial_py_geometric_transformations.html</a:t>
            </a:r>
            <a:endParaRPr lang="en-US" altLang="ja-JP" b="0" dirty="0"/>
          </a:p>
          <a:p>
            <a:endParaRPr lang="ja-JP" altLang="en-US" b="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ACA67A4-40A2-30DC-75F5-44C5C9688E13}"/>
              </a:ext>
            </a:extLst>
          </p:cNvPr>
          <p:cNvSpPr txBox="1"/>
          <p:nvPr/>
        </p:nvSpPr>
        <p:spPr>
          <a:xfrm>
            <a:off x="1703512" y="3212977"/>
            <a:ext cx="87129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dirty="0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pts1 = np.float32([[176,187],[465,94],[98, 411],[572,356]])</a:t>
            </a:r>
          </a:p>
          <a:p>
            <a:r>
              <a:rPr lang="en-US" altLang="ja-JP" b="0" dirty="0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pts2 = np.float32([[100,200],[500,200],[100,700],[500, 700]])</a:t>
            </a:r>
          </a:p>
          <a:p>
            <a:r>
              <a:rPr lang="en-US" altLang="ja-JP" b="0" dirty="0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M = cv2.getPerspectiveTransform(pts1,pts2)</a:t>
            </a:r>
          </a:p>
        </p:txBody>
      </p:sp>
    </p:spTree>
    <p:extLst>
      <p:ext uri="{BB962C8B-B14F-4D97-AF65-F5344CB8AC3E}">
        <p14:creationId xmlns:p14="http://schemas.microsoft.com/office/powerpoint/2010/main" val="3238346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F24BA9-2751-7CDB-8E41-AF0AD5FAB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63" y="303426"/>
            <a:ext cx="9937104" cy="914400"/>
          </a:xfrm>
        </p:spPr>
        <p:txBody>
          <a:bodyPr/>
          <a:lstStyle/>
          <a:p>
            <a:r>
              <a:rPr lang="en-US" altLang="ja-JP" sz="2800" dirty="0">
                <a:solidFill>
                  <a:srgbClr val="2D3B4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5. Compute the size of the resulting composite canvas.</a:t>
            </a:r>
            <a:br>
              <a:rPr lang="en-US" altLang="ja-JP" sz="2800" dirty="0">
                <a:solidFill>
                  <a:srgbClr val="2D3B4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endParaRPr lang="ja-JP" altLang="en-US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AD8AF1B-90CB-2153-6295-83FB707B6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9D1A2E-2B41-4360-A431-7281345CAAA3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AD1E1EC-6FCB-1733-EC3A-936F95E32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649" y="1594074"/>
            <a:ext cx="1617448" cy="286282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2667D4A-40EE-F75F-E120-9B5FE72FE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721" y="1158453"/>
            <a:ext cx="2327715" cy="132452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D4F64AE-B29B-967B-9EB7-C6C85B606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497" y="3054478"/>
            <a:ext cx="2588165" cy="1448243"/>
          </a:xfrm>
          <a:prstGeom prst="rect">
            <a:avLst/>
          </a:prstGeom>
        </p:spPr>
      </p:pic>
      <p:sp>
        <p:nvSpPr>
          <p:cNvPr id="8" name="上下矢印 8">
            <a:extLst>
              <a:ext uri="{FF2B5EF4-FFF2-40B4-BE49-F238E27FC236}">
                <a16:creationId xmlns:a16="http://schemas.microsoft.com/office/drawing/2014/main" id="{981A2A66-A9FB-446B-19D2-B46296585A63}"/>
              </a:ext>
            </a:extLst>
          </p:cNvPr>
          <p:cNvSpPr/>
          <p:nvPr/>
        </p:nvSpPr>
        <p:spPr>
          <a:xfrm>
            <a:off x="4626109" y="2574899"/>
            <a:ext cx="222422" cy="479579"/>
          </a:xfrm>
          <a:prstGeom prst="upDownArrow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srgbClr val="FFFFFF"/>
              </a:solidFill>
              <a:latin typeface="Times New Roman"/>
              <a:ea typeface="ＭＳ Ｐゴシック"/>
            </a:endParaRPr>
          </a:p>
        </p:txBody>
      </p:sp>
      <p:sp>
        <p:nvSpPr>
          <p:cNvPr id="9" name="上下矢印 9">
            <a:extLst>
              <a:ext uri="{FF2B5EF4-FFF2-40B4-BE49-F238E27FC236}">
                <a16:creationId xmlns:a16="http://schemas.microsoft.com/office/drawing/2014/main" id="{B4BDD1AC-92D9-23D7-AAE7-9C6BA5E0806D}"/>
              </a:ext>
            </a:extLst>
          </p:cNvPr>
          <p:cNvSpPr/>
          <p:nvPr/>
        </p:nvSpPr>
        <p:spPr>
          <a:xfrm rot="5400000">
            <a:off x="3105572" y="3439821"/>
            <a:ext cx="198300" cy="479250"/>
          </a:xfrm>
          <a:prstGeom prst="upDownArrow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srgbClr val="FFFFFF"/>
              </a:solidFill>
              <a:latin typeface="Times New Roman"/>
              <a:ea typeface="ＭＳ Ｐゴシック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9E0974E-4752-B694-BD0A-D10BA620A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585" y="836712"/>
            <a:ext cx="4500722" cy="374242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FE74458-F6F3-FA73-8D18-BF20CFF5E5E8}"/>
              </a:ext>
            </a:extLst>
          </p:cNvPr>
          <p:cNvSpPr/>
          <p:nvPr/>
        </p:nvSpPr>
        <p:spPr>
          <a:xfrm>
            <a:off x="6733880" y="1355696"/>
            <a:ext cx="3517547" cy="205946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srgbClr val="FFFFFF"/>
              </a:solidFill>
              <a:latin typeface="Times New Roman"/>
              <a:ea typeface="ＭＳ Ｐゴシック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7FFCF31-76C5-E3D6-DE68-661450476396}"/>
              </a:ext>
            </a:extLst>
          </p:cNvPr>
          <p:cNvSpPr/>
          <p:nvPr/>
        </p:nvSpPr>
        <p:spPr>
          <a:xfrm>
            <a:off x="3444347" y="3054475"/>
            <a:ext cx="2589312" cy="144206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srgbClr val="FFFFFF"/>
              </a:solidFill>
              <a:latin typeface="Times New Roman"/>
              <a:ea typeface="ＭＳ Ｐゴシック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FAE04C4-0447-3527-1F4A-1002F1BF4E14}"/>
              </a:ext>
            </a:extLst>
          </p:cNvPr>
          <p:cNvSpPr/>
          <p:nvPr/>
        </p:nvSpPr>
        <p:spPr>
          <a:xfrm>
            <a:off x="3546381" y="1172475"/>
            <a:ext cx="2357052" cy="1310500"/>
          </a:xfrm>
          <a:prstGeom prst="rect">
            <a:avLst/>
          </a:prstGeom>
          <a:noFill/>
          <a:ln w="25400" cap="flat" cmpd="sng" algn="ctr">
            <a:solidFill>
              <a:srgbClr val="66FF33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srgbClr val="FFFFFF"/>
              </a:solidFill>
              <a:latin typeface="Times New Roman"/>
              <a:ea typeface="ＭＳ Ｐゴシック"/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6D5DCE5-D482-35CD-DC40-EEBAE4AC8A61}"/>
              </a:ext>
            </a:extLst>
          </p:cNvPr>
          <p:cNvCxnSpPr/>
          <p:nvPr/>
        </p:nvCxnSpPr>
        <p:spPr>
          <a:xfrm flipH="1">
            <a:off x="6932707" y="2303047"/>
            <a:ext cx="3171567" cy="265670"/>
          </a:xfrm>
          <a:prstGeom prst="line">
            <a:avLst/>
          </a:prstGeom>
          <a:noFill/>
          <a:ln w="28575" cap="flat" cmpd="sng" algn="ctr">
            <a:solidFill>
              <a:srgbClr val="00CC99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3507736-EE90-C7E9-C463-A9CA9D2A90E1}"/>
              </a:ext>
            </a:extLst>
          </p:cNvPr>
          <p:cNvCxnSpPr/>
          <p:nvPr/>
        </p:nvCxnSpPr>
        <p:spPr>
          <a:xfrm flipV="1">
            <a:off x="6386601" y="2568718"/>
            <a:ext cx="530237" cy="1989438"/>
          </a:xfrm>
          <a:prstGeom prst="line">
            <a:avLst/>
          </a:prstGeom>
          <a:noFill/>
          <a:ln w="28575" cap="flat" cmpd="sng" algn="ctr">
            <a:solidFill>
              <a:srgbClr val="00CC99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7D13CDC-2FB8-9643-A60A-456634BE4CBC}"/>
              </a:ext>
            </a:extLst>
          </p:cNvPr>
          <p:cNvCxnSpPr/>
          <p:nvPr/>
        </p:nvCxnSpPr>
        <p:spPr>
          <a:xfrm flipH="1" flipV="1">
            <a:off x="10104274" y="2303050"/>
            <a:ext cx="916215" cy="2276089"/>
          </a:xfrm>
          <a:prstGeom prst="line">
            <a:avLst/>
          </a:prstGeom>
          <a:noFill/>
          <a:ln w="28575" cap="flat" cmpd="sng" algn="ctr">
            <a:solidFill>
              <a:srgbClr val="00CC99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01C4351E-69D7-99BA-9DAE-A3BAF80A1700}"/>
              </a:ext>
            </a:extLst>
          </p:cNvPr>
          <p:cNvCxnSpPr/>
          <p:nvPr/>
        </p:nvCxnSpPr>
        <p:spPr>
          <a:xfrm flipH="1" flipV="1">
            <a:off x="6409514" y="4558156"/>
            <a:ext cx="4610975" cy="20980"/>
          </a:xfrm>
          <a:prstGeom prst="line">
            <a:avLst/>
          </a:prstGeom>
          <a:noFill/>
          <a:ln w="28575" cap="flat" cmpd="sng" algn="ctr">
            <a:solidFill>
              <a:srgbClr val="00CC99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F5A0B2F-D624-6FD6-9744-C89BCB994625}"/>
              </a:ext>
            </a:extLst>
          </p:cNvPr>
          <p:cNvSpPr/>
          <p:nvPr/>
        </p:nvSpPr>
        <p:spPr>
          <a:xfrm>
            <a:off x="1361321" y="1594077"/>
            <a:ext cx="1592496" cy="2862821"/>
          </a:xfrm>
          <a:prstGeom prst="rect">
            <a:avLst/>
          </a:prstGeom>
          <a:noFill/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srgbClr val="FFFFFF"/>
              </a:solidFill>
              <a:latin typeface="Times New Roman"/>
              <a:ea typeface="ＭＳ Ｐゴシック"/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128AE9EE-D748-D951-4152-76CAE6280838}"/>
              </a:ext>
            </a:extLst>
          </p:cNvPr>
          <p:cNvCxnSpPr/>
          <p:nvPr/>
        </p:nvCxnSpPr>
        <p:spPr>
          <a:xfrm>
            <a:off x="7501115" y="836712"/>
            <a:ext cx="172994" cy="2743584"/>
          </a:xfrm>
          <a:prstGeom prst="line">
            <a:avLst/>
          </a:prstGeom>
          <a:noFill/>
          <a:ln w="28575" cap="flat" cmpd="sng" algn="ctr">
            <a:solidFill>
              <a:srgbClr val="3333CC"/>
            </a:solidFill>
            <a:prstDash val="solid"/>
          </a:ln>
          <a:effectLst/>
        </p:spPr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81BE502-321F-4A33-5267-455DC19A8147}"/>
              </a:ext>
            </a:extLst>
          </p:cNvPr>
          <p:cNvCxnSpPr/>
          <p:nvPr/>
        </p:nvCxnSpPr>
        <p:spPr>
          <a:xfrm>
            <a:off x="9570119" y="849317"/>
            <a:ext cx="130226" cy="2926193"/>
          </a:xfrm>
          <a:prstGeom prst="line">
            <a:avLst/>
          </a:prstGeom>
          <a:noFill/>
          <a:ln w="28575" cap="flat" cmpd="sng" algn="ctr">
            <a:solidFill>
              <a:srgbClr val="3333CC"/>
            </a:solidFill>
            <a:prstDash val="solid"/>
          </a:ln>
          <a:effectLst/>
        </p:spPr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D1EA40C4-5669-53F7-63D2-F044DFCF0D4D}"/>
              </a:ext>
            </a:extLst>
          </p:cNvPr>
          <p:cNvCxnSpPr/>
          <p:nvPr/>
        </p:nvCxnSpPr>
        <p:spPr>
          <a:xfrm>
            <a:off x="7694671" y="3580299"/>
            <a:ext cx="2005674" cy="218183"/>
          </a:xfrm>
          <a:prstGeom prst="line">
            <a:avLst/>
          </a:prstGeom>
          <a:noFill/>
          <a:ln w="28575" cap="flat" cmpd="sng" algn="ctr">
            <a:solidFill>
              <a:srgbClr val="3333CC"/>
            </a:solidFill>
            <a:prstDash val="solid"/>
          </a:ln>
          <a:effectLst/>
        </p:spPr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A5D16E0A-D568-4218-AEDF-5406C0E23590}"/>
              </a:ext>
            </a:extLst>
          </p:cNvPr>
          <p:cNvCxnSpPr/>
          <p:nvPr/>
        </p:nvCxnSpPr>
        <p:spPr>
          <a:xfrm flipV="1">
            <a:off x="7501118" y="836712"/>
            <a:ext cx="2102131" cy="12602"/>
          </a:xfrm>
          <a:prstGeom prst="line">
            <a:avLst/>
          </a:prstGeom>
          <a:noFill/>
          <a:ln w="28575" cap="flat" cmpd="sng" algn="ctr">
            <a:solidFill>
              <a:srgbClr val="3333CC"/>
            </a:solidFill>
            <a:prstDash val="solid"/>
          </a:ln>
          <a:effectLst/>
        </p:spPr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30CE674-3EC7-EBD0-91B5-13CD7D7C2F88}"/>
              </a:ext>
            </a:extLst>
          </p:cNvPr>
          <p:cNvSpPr txBox="1"/>
          <p:nvPr/>
        </p:nvSpPr>
        <p:spPr>
          <a:xfrm>
            <a:off x="1703513" y="4882565"/>
            <a:ext cx="90688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dirty="0">
                <a:solidFill>
                  <a:srgbClr val="2D3B4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6. Warp each image into its final position on the canvas.</a:t>
            </a:r>
            <a:br>
              <a:rPr lang="en-US" altLang="ja-JP" b="0" dirty="0">
                <a:solidFill>
                  <a:srgbClr val="2D3B4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b="0" dirty="0">
                <a:solidFill>
                  <a:srgbClr val="2D3B4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	</a:t>
            </a:r>
            <a:r>
              <a:rPr lang="en-US" altLang="ja-JP" b="0" dirty="0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cv2.warpPerspective</a:t>
            </a:r>
            <a:endParaRPr lang="ja-JP" altLang="en-US" dirty="0"/>
          </a:p>
        </p:txBody>
      </p:sp>
      <p:sp>
        <p:nvSpPr>
          <p:cNvPr id="25" name="コンテンツ プレースホルダー 2">
            <a:extLst>
              <a:ext uri="{FF2B5EF4-FFF2-40B4-BE49-F238E27FC236}">
                <a16:creationId xmlns:a16="http://schemas.microsoft.com/office/drawing/2014/main" id="{CF66DA97-D2C6-A1CE-6802-02CC66775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0193" y="5917286"/>
            <a:ext cx="9163050" cy="648072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 err="1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dst</a:t>
            </a:r>
            <a:r>
              <a:rPr lang="en-US" altLang="ja-JP" dirty="0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 = cv2.warpPerspective(</a:t>
            </a:r>
            <a:r>
              <a:rPr lang="en-US" altLang="ja-JP" dirty="0" err="1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img</a:t>
            </a:r>
            <a:r>
              <a:rPr lang="en-US" altLang="ja-JP" dirty="0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, M, (600, 800))       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069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99A841-4C77-9D11-1240-095677FC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Stitching and </a:t>
            </a:r>
            <a:r>
              <a:rPr kumimoji="1" lang="en-US" altLang="ja-JP" dirty="0" err="1"/>
              <a:t>Panograph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3A2F1A-D877-3ADB-D49E-D9D04A0C2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4475" y="1045840"/>
            <a:ext cx="9163050" cy="35436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000" dirty="0">
                <a:solidFill>
                  <a:srgbClr val="2D3B45"/>
                </a:solidFill>
                <a:latin typeface="Lato Extended"/>
              </a:rPr>
              <a:t>This exercise is a similar as Ex 8.2: </a:t>
            </a:r>
            <a:r>
              <a:rPr lang="en-US" altLang="ja-JP" sz="2000" dirty="0" err="1">
                <a:solidFill>
                  <a:srgbClr val="2D3B45"/>
                </a:solidFill>
                <a:latin typeface="Lato Extended"/>
              </a:rPr>
              <a:t>Panography</a:t>
            </a:r>
            <a:r>
              <a:rPr lang="en-US" altLang="ja-JP" sz="2000" dirty="0">
                <a:solidFill>
                  <a:srgbClr val="2D3B45"/>
                </a:solidFill>
                <a:latin typeface="Lato Extended"/>
              </a:rPr>
              <a:t> in the reference book p.549.</a:t>
            </a:r>
          </a:p>
          <a:p>
            <a:pPr algn="l"/>
            <a:endParaRPr lang="en-US" altLang="ja-JP" sz="2000" dirty="0">
              <a:solidFill>
                <a:srgbClr val="2D3B45"/>
              </a:solidFill>
              <a:latin typeface="Lato Extended"/>
            </a:endParaRPr>
          </a:p>
          <a:p>
            <a:endParaRPr lang="ja-JP" altLang="en-US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CF8F65-0F43-6392-2B64-94E49CC79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9D1A2E-2B41-4360-A431-7281345CAAA3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FDF4C21-3F89-C7E3-6054-8B714D87BC14}"/>
              </a:ext>
            </a:extLst>
          </p:cNvPr>
          <p:cNvSpPr txBox="1"/>
          <p:nvPr/>
        </p:nvSpPr>
        <p:spPr>
          <a:xfrm>
            <a:off x="167680" y="1988840"/>
            <a:ext cx="118566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Panograph</a:t>
            </a:r>
            <a:r>
              <a:rPr lang="en-US" altLang="ja-JP" sz="18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 and </a:t>
            </a:r>
            <a:r>
              <a:rPr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stitching</a:t>
            </a:r>
            <a:r>
              <a:rPr lang="en-US" altLang="ja-JP" sz="18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 are both methods of combining multiple photographs to create a larger image, but with different objectives and results. </a:t>
            </a:r>
          </a:p>
          <a:p>
            <a:endParaRPr lang="en-US" altLang="ja-JP" sz="1800" b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18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A </a:t>
            </a:r>
            <a:r>
              <a:rPr lang="en-US" altLang="ja-JP" sz="18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panograph</a:t>
            </a:r>
            <a:r>
              <a:rPr lang="en-US" altLang="ja-JP" sz="18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 (</a:t>
            </a:r>
            <a:r>
              <a:rPr lang="en-US" altLang="ja-JP" sz="1800" b="0" dirty="0">
                <a:latin typeface="Meiryo UI" panose="020B0604030504040204" pitchFamily="50" charset="-128"/>
                <a:ea typeface="Meiryo UI" panose="020B0604030504040204" pitchFamily="50" charset="-128"/>
                <a:hlinkClick r:id="rId2"/>
              </a:rPr>
              <a:t>https://edelberto-cabrera.pixels.com/featured/panograph-of-a-beach-edelberto-cabrera.html</a:t>
            </a:r>
            <a:r>
              <a:rPr lang="en-US" altLang="ja-JP" sz="18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8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an artistic technique where overlapping photos are arranged in a non-linear, mosaic-like fashion, emphasizing their individual perspectives and angles, resulting in a creative, fragmented appearance.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8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celebrates the differences between individual photos</a:t>
            </a:r>
          </a:p>
          <a:p>
            <a:endParaRPr lang="en-US" altLang="ja-JP" sz="1800" b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1800" dirty="0">
                <a:latin typeface="Meiryo UI" panose="020B0604030504040204" pitchFamily="50" charset="-128"/>
                <a:ea typeface="Meiryo UI" panose="020B0604030504040204" pitchFamily="50" charset="-128"/>
              </a:rPr>
              <a:t>stitching</a:t>
            </a:r>
            <a:r>
              <a:rPr lang="en-US" altLang="ja-JP" sz="18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 (or photo stitching)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8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aims to produce a seamless, cohesive image.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8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aligns and blends photos carefully to ensure continuity in perspective, scale, and lighting, commonly used for panoramic images in landscape and architectural photography.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8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seeks to make these differences invisible.</a:t>
            </a:r>
            <a:endParaRPr lang="ja-JP" altLang="en-US" sz="1800" b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4304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0B40DF-0537-F7F1-EA21-0B2F8877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Report submission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7F9328-AB30-C19F-9ABC-F6408B863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Deadline: June</a:t>
            </a:r>
            <a:r>
              <a:rPr lang="en-US" altLang="ja-JP" dirty="0"/>
              <a:t> 2</a:t>
            </a:r>
            <a:endParaRPr kumimoji="1" lang="en-US" altLang="ja-JP" dirty="0"/>
          </a:p>
          <a:p>
            <a:r>
              <a:rPr kumimoji="1" lang="en-US" altLang="ja-JP" dirty="0"/>
              <a:t>Language: English or Japanese</a:t>
            </a:r>
          </a:p>
          <a:p>
            <a:r>
              <a:rPr lang="en-US" altLang="ja-JP" dirty="0"/>
              <a:t>Content: Goal, Method, Results, Discussion, Conclusion</a:t>
            </a:r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Discussion</a:t>
            </a:r>
            <a:endParaRPr kumimoji="1" lang="en-US" altLang="ja-JP" dirty="0"/>
          </a:p>
          <a:p>
            <a:r>
              <a:rPr kumimoji="1" lang="en-US" altLang="ja-JP" dirty="0"/>
              <a:t>Comparison of different geometric transforms</a:t>
            </a:r>
          </a:p>
          <a:p>
            <a:r>
              <a:rPr lang="en-US" altLang="ja-JP" dirty="0"/>
              <a:t>Comparison with recent applications for stitching</a:t>
            </a:r>
          </a:p>
          <a:p>
            <a:pPr lvl="1"/>
            <a:r>
              <a:rPr kumimoji="1" lang="en-US" altLang="ja-JP" dirty="0">
                <a:hlinkClick r:id="rId2"/>
              </a:rPr>
              <a:t>https://paperswithcode.com/task/image-stitching</a:t>
            </a:r>
            <a:endParaRPr kumimoji="1" lang="en-US" altLang="ja-JP" dirty="0"/>
          </a:p>
          <a:p>
            <a:pPr lvl="1"/>
            <a:r>
              <a:rPr kumimoji="1" lang="en-US" altLang="ja-JP" dirty="0">
                <a:hlinkClick r:id="rId3"/>
              </a:rPr>
              <a:t>https://mattabrown.github.io/autostitch.html</a:t>
            </a:r>
            <a:endParaRPr lang="en-US" altLang="ja-JP" dirty="0"/>
          </a:p>
          <a:p>
            <a:pPr lvl="1"/>
            <a:r>
              <a:rPr kumimoji="1" lang="en-US" altLang="ja-JP" dirty="0">
                <a:hlinkClick r:id="rId4"/>
              </a:rPr>
              <a:t>https://www.microsoft.com/en-us/research/project/image-composite-editor/</a:t>
            </a:r>
            <a:endParaRPr kumimoji="1" lang="en-US" altLang="ja-JP" dirty="0"/>
          </a:p>
          <a:p>
            <a:pPr lvl="1"/>
            <a:r>
              <a:rPr kumimoji="1" lang="en-US" altLang="ja-JP">
                <a:hlinkClick r:id="rId2"/>
              </a:rPr>
              <a:t>https://paperswithcode.com/task/image-stitching</a:t>
            </a:r>
            <a:endParaRPr kumimoji="1" lang="en-US" altLang="ja-JP" dirty="0"/>
          </a:p>
          <a:p>
            <a:pPr marL="457200" lvl="1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7DBA36-3DA7-4A0A-8842-C36D3A40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9D1A2E-2B41-4360-A431-7281345CAAA3}" type="slidenum">
              <a:rPr lang="en-US" altLang="ja-JP" smtClean="0"/>
              <a:pPr>
                <a:defRPr/>
              </a:pPr>
              <a:t>17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19377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7F53AC-35C1-8159-46DC-7F993D89D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528" y="228600"/>
            <a:ext cx="8420100" cy="914400"/>
          </a:xfrm>
        </p:spPr>
        <p:txBody>
          <a:bodyPr/>
          <a:lstStyle/>
          <a:p>
            <a:r>
              <a:rPr lang="en-US" altLang="ja-JP" dirty="0">
                <a:solidFill>
                  <a:srgbClr val="2D3B4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1. Take a series of interesting overlapping photos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0D586C-F512-1DC5-69F2-D7C52C4C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9D1A2E-2B41-4360-A431-7281345CAAA3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  <p:pic>
        <p:nvPicPr>
          <p:cNvPr id="5" name="Picture 13" descr="view1">
            <a:extLst>
              <a:ext uri="{FF2B5EF4-FFF2-40B4-BE49-F238E27FC236}">
                <a16:creationId xmlns:a16="http://schemas.microsoft.com/office/drawing/2014/main" id="{F4573C5B-DC52-B9E1-05DB-4A5D18BA6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0135" y="1628800"/>
            <a:ext cx="19050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4" descr="view2">
            <a:extLst>
              <a:ext uri="{FF2B5EF4-FFF2-40B4-BE49-F238E27FC236}">
                <a16:creationId xmlns:a16="http://schemas.microsoft.com/office/drawing/2014/main" id="{074D1BC9-928F-C129-52AD-B3D1E27D9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01685" y="1628800"/>
            <a:ext cx="19050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5" descr="view3">
            <a:extLst>
              <a:ext uri="{FF2B5EF4-FFF2-40B4-BE49-F238E27FC236}">
                <a16:creationId xmlns:a16="http://schemas.microsoft.com/office/drawing/2014/main" id="{156DE332-22E3-026B-CC52-59D71A9D0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3235" y="1628800"/>
            <a:ext cx="19050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6" descr="view4">
            <a:extLst>
              <a:ext uri="{FF2B5EF4-FFF2-40B4-BE49-F238E27FC236}">
                <a16:creationId xmlns:a16="http://schemas.microsoft.com/office/drawing/2014/main" id="{7BEEC896-1EA9-0A8E-86B3-A36F6B7F4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4785" y="1628800"/>
            <a:ext cx="19050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60EAA2A-199B-DEF8-B3A1-1C1DB9A57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703" y="3802745"/>
            <a:ext cx="3170739" cy="109049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F2B9C92-4038-681A-91D4-6930DEB18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4910" y="5085184"/>
            <a:ext cx="8643551" cy="116638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1D5B4D5-6E9B-713E-301D-4412BFD31E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7545" y="3660239"/>
            <a:ext cx="5593492" cy="125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3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BF80BF-DCF0-0D0C-3694-2DB82AAA1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4624"/>
            <a:ext cx="9993560" cy="178863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ja-JP" dirty="0">
                <a:solidFill>
                  <a:srgbClr val="2D3B4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2. Detect feature points from the images and match the feature points.</a:t>
            </a:r>
            <a:br>
              <a:rPr lang="en-US" altLang="ja-JP" dirty="0">
                <a:solidFill>
                  <a:srgbClr val="2D3B4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2400" dirty="0">
                <a:solidFill>
                  <a:srgbClr val="2D3B4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You can use a library function, such as AKAZE, SIFT, ORB, etc.</a:t>
            </a:r>
            <a:endParaRPr lang="ja-JP" altLang="en-US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3D8129-4499-1C3C-F49B-5CA3CF129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9D1A2E-2B41-4360-A431-7281345CAAA3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66F39C6-D8FB-FE83-CDB8-C943A69CFE59}"/>
              </a:ext>
            </a:extLst>
          </p:cNvPr>
          <p:cNvSpPr txBox="1"/>
          <p:nvPr/>
        </p:nvSpPr>
        <p:spPr>
          <a:xfrm>
            <a:off x="1343472" y="1895376"/>
            <a:ext cx="95050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AKAZE </a:t>
            </a:r>
            <a:r>
              <a:rPr lang="en-US" altLang="ja-JP" sz="1800" b="0" dirty="0">
                <a:latin typeface="Meiryo UI" panose="020B0604030504040204" pitchFamily="50" charset="-128"/>
                <a:ea typeface="Meiryo UI" panose="020B0604030504040204" pitchFamily="50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https://docs.opencv.org/3.4/db/d70/tutorial_akaze_matching.html</a:t>
            </a:r>
            <a:endParaRPr lang="en-US" altLang="ja-JP" sz="1800" b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ORB  </a:t>
            </a:r>
            <a:r>
              <a:rPr lang="en-US" altLang="ja-JP" sz="2000" b="0" dirty="0">
                <a:latin typeface="Meiryo UI" panose="020B0604030504040204" pitchFamily="50" charset="-128"/>
                <a:ea typeface="Meiryo UI" panose="020B0604030504040204" pitchFamily="50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https://docs.opencv.org/4.x/d1/d89/tutorial_py_orb.html</a:t>
            </a:r>
            <a:endParaRPr lang="en-US" altLang="ja-JP" sz="2000" b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SUPERPOINT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en-US" altLang="ja-JP" sz="20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https://github.com/rpautrat/SuperPoint</a:t>
            </a:r>
          </a:p>
          <a:p>
            <a:r>
              <a:rPr lang="en-US" altLang="ja-JP" sz="2000" b="0" dirty="0">
                <a:latin typeface="Meiryo UI" panose="020B0604030504040204" pitchFamily="50" charset="-128"/>
                <a:ea typeface="Meiryo UI" panose="020B0604030504040204" pitchFamily="50" charset="-128"/>
              </a:rPr>
              <a:t>	https://github.com/magicleap/SuperPointPretrainedNetwork</a:t>
            </a:r>
          </a:p>
          <a:p>
            <a:endParaRPr lang="en-US" altLang="ja-JP" sz="2000" b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F1843C-B79D-8A8E-E03D-2E7319D57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3710555"/>
            <a:ext cx="5961112" cy="238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631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Matching strategy and error rates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9D1A2E-2B41-4360-A431-7281345CAAA3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5084CE61-A68F-4658-A590-096630438B35}"/>
              </a:ext>
            </a:extLst>
          </p:cNvPr>
          <p:cNvCxnSpPr/>
          <p:nvPr/>
        </p:nvCxnSpPr>
        <p:spPr bwMode="auto">
          <a:xfrm flipV="1">
            <a:off x="1803400" y="2919264"/>
            <a:ext cx="0" cy="30243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68F91574-EB39-42F6-8A34-E79F6015D01F}"/>
              </a:ext>
            </a:extLst>
          </p:cNvPr>
          <p:cNvCxnSpPr>
            <a:cxnSpLocks/>
          </p:cNvCxnSpPr>
          <p:nvPr/>
        </p:nvCxnSpPr>
        <p:spPr bwMode="auto">
          <a:xfrm>
            <a:off x="1559496" y="5373216"/>
            <a:ext cx="91171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楕円 9">
            <a:extLst>
              <a:ext uri="{FF2B5EF4-FFF2-40B4-BE49-F238E27FC236}">
                <a16:creationId xmlns:a16="http://schemas.microsoft.com/office/drawing/2014/main" id="{C47BAFD2-FBA3-49A6-89F3-B3947A342E19}"/>
              </a:ext>
            </a:extLst>
          </p:cNvPr>
          <p:cNvSpPr/>
          <p:nvPr/>
        </p:nvSpPr>
        <p:spPr bwMode="auto">
          <a:xfrm>
            <a:off x="7738752" y="4077127"/>
            <a:ext cx="72003" cy="72008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98E7C21-298D-45B8-9F14-B71618529D19}"/>
              </a:ext>
            </a:extLst>
          </p:cNvPr>
          <p:cNvSpPr/>
          <p:nvPr/>
        </p:nvSpPr>
        <p:spPr bwMode="auto">
          <a:xfrm>
            <a:off x="6592545" y="3789095"/>
            <a:ext cx="72003" cy="720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758F83E0-D545-4D3E-9728-D9B3F4A394A1}"/>
              </a:ext>
            </a:extLst>
          </p:cNvPr>
          <p:cNvSpPr/>
          <p:nvPr/>
        </p:nvSpPr>
        <p:spPr bwMode="auto">
          <a:xfrm>
            <a:off x="7954771" y="4368684"/>
            <a:ext cx="72003" cy="720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2CF732F6-6A89-4812-A56A-6C863FB0FDAB}"/>
              </a:ext>
            </a:extLst>
          </p:cNvPr>
          <p:cNvSpPr/>
          <p:nvPr/>
        </p:nvSpPr>
        <p:spPr bwMode="auto">
          <a:xfrm>
            <a:off x="6681331" y="4768724"/>
            <a:ext cx="72003" cy="720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361747C3-BE7D-43ED-9B8E-6D9A5C4144F3}"/>
              </a:ext>
            </a:extLst>
          </p:cNvPr>
          <p:cNvSpPr/>
          <p:nvPr/>
        </p:nvSpPr>
        <p:spPr bwMode="auto">
          <a:xfrm>
            <a:off x="7279207" y="4991527"/>
            <a:ext cx="72003" cy="720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DBC427B1-0948-4B0B-8E2E-471F12C97C6F}"/>
              </a:ext>
            </a:extLst>
          </p:cNvPr>
          <p:cNvSpPr/>
          <p:nvPr/>
        </p:nvSpPr>
        <p:spPr bwMode="auto">
          <a:xfrm>
            <a:off x="9087942" y="3202344"/>
            <a:ext cx="72003" cy="720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E29582F2-1946-483B-A730-62A54E5B2AC9}"/>
              </a:ext>
            </a:extLst>
          </p:cNvPr>
          <p:cNvSpPr/>
          <p:nvPr/>
        </p:nvSpPr>
        <p:spPr bwMode="auto">
          <a:xfrm>
            <a:off x="7730260" y="3279124"/>
            <a:ext cx="72003" cy="720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E11060D1-97C5-47CA-8E26-B7AE5EA6A137}"/>
              </a:ext>
            </a:extLst>
          </p:cNvPr>
          <p:cNvSpPr/>
          <p:nvPr/>
        </p:nvSpPr>
        <p:spPr bwMode="auto">
          <a:xfrm>
            <a:off x="8334448" y="3782955"/>
            <a:ext cx="72003" cy="720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837603BA-3A97-434B-B348-394B1F5DEB6F}"/>
              </a:ext>
            </a:extLst>
          </p:cNvPr>
          <p:cNvSpPr/>
          <p:nvPr/>
        </p:nvSpPr>
        <p:spPr bwMode="auto">
          <a:xfrm>
            <a:off x="7347650" y="4296363"/>
            <a:ext cx="72003" cy="720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686619FF-C6C9-45EC-8C69-DC8FB90A233B}"/>
              </a:ext>
            </a:extLst>
          </p:cNvPr>
          <p:cNvSpPr/>
          <p:nvPr/>
        </p:nvSpPr>
        <p:spPr bwMode="auto">
          <a:xfrm>
            <a:off x="6895617" y="3136831"/>
            <a:ext cx="72003" cy="720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DEEFC18A-E369-4387-9BC5-15D94F6B8CC1}"/>
              </a:ext>
            </a:extLst>
          </p:cNvPr>
          <p:cNvSpPr/>
          <p:nvPr/>
        </p:nvSpPr>
        <p:spPr bwMode="auto">
          <a:xfrm>
            <a:off x="3647122" y="4098640"/>
            <a:ext cx="72003" cy="72008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8908A4E3-05C4-45B9-B658-ACA3E5766F61}"/>
              </a:ext>
            </a:extLst>
          </p:cNvPr>
          <p:cNvSpPr/>
          <p:nvPr/>
        </p:nvSpPr>
        <p:spPr bwMode="auto">
          <a:xfrm>
            <a:off x="2500915" y="3810608"/>
            <a:ext cx="72003" cy="720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40089B01-BBDB-43AD-AB29-E5D555B9EE32}"/>
              </a:ext>
            </a:extLst>
          </p:cNvPr>
          <p:cNvSpPr/>
          <p:nvPr/>
        </p:nvSpPr>
        <p:spPr bwMode="auto">
          <a:xfrm>
            <a:off x="4743376" y="4160077"/>
            <a:ext cx="72003" cy="720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0C76487C-ADFC-4E9A-9ABD-07F5333C9983}"/>
              </a:ext>
            </a:extLst>
          </p:cNvPr>
          <p:cNvSpPr/>
          <p:nvPr/>
        </p:nvSpPr>
        <p:spPr bwMode="auto">
          <a:xfrm>
            <a:off x="2589701" y="4790237"/>
            <a:ext cx="72003" cy="720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B0DB0223-051C-466D-A6E8-942B4C4E7AFA}"/>
              </a:ext>
            </a:extLst>
          </p:cNvPr>
          <p:cNvSpPr/>
          <p:nvPr/>
        </p:nvSpPr>
        <p:spPr bwMode="auto">
          <a:xfrm>
            <a:off x="4367202" y="5221835"/>
            <a:ext cx="72003" cy="720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EC7E872C-1936-4B3B-B3C4-EE94323CE3EB}"/>
              </a:ext>
            </a:extLst>
          </p:cNvPr>
          <p:cNvSpPr/>
          <p:nvPr/>
        </p:nvSpPr>
        <p:spPr bwMode="auto">
          <a:xfrm>
            <a:off x="2855034" y="3135288"/>
            <a:ext cx="72003" cy="720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D874386E-3D9A-438E-B6F8-B7BE37AEA31D}"/>
              </a:ext>
            </a:extLst>
          </p:cNvPr>
          <p:cNvSpPr/>
          <p:nvPr/>
        </p:nvSpPr>
        <p:spPr bwMode="auto">
          <a:xfrm>
            <a:off x="4345248" y="3099284"/>
            <a:ext cx="72003" cy="720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87DA76A9-5205-401C-9FC6-CF420F377511}"/>
              </a:ext>
            </a:extLst>
          </p:cNvPr>
          <p:cNvSpPr/>
          <p:nvPr/>
        </p:nvSpPr>
        <p:spPr bwMode="auto">
          <a:xfrm>
            <a:off x="3171151" y="4349924"/>
            <a:ext cx="72003" cy="720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98F72D10-A863-45A8-A2C7-6380B04C822E}"/>
              </a:ext>
            </a:extLst>
          </p:cNvPr>
          <p:cNvSpPr/>
          <p:nvPr/>
        </p:nvSpPr>
        <p:spPr bwMode="auto">
          <a:xfrm>
            <a:off x="5510323" y="4823012"/>
            <a:ext cx="72003" cy="7200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004429F-BD6B-4FA1-BF5F-17CBE80C4423}"/>
                  </a:ext>
                </a:extLst>
              </p:cNvPr>
              <p:cNvSpPr txBox="1"/>
              <p:nvPr/>
            </p:nvSpPr>
            <p:spPr>
              <a:xfrm>
                <a:off x="1919536" y="5681699"/>
                <a:ext cx="6577570" cy="668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b="0" dirty="0"/>
                  <a:t>Nearest Neighbor Distances Ratio    NNDR=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ja-JP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ja-JP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ja-JP" b="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ja-JP" b="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ja-JP" altLang="en-US" b="0" dirty="0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8004429F-BD6B-4FA1-BF5F-17CBE80C4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5681699"/>
                <a:ext cx="6577570" cy="668068"/>
              </a:xfrm>
              <a:prstGeom prst="rect">
                <a:avLst/>
              </a:prstGeom>
              <a:blipFill>
                <a:blip r:embed="rId2"/>
                <a:stretch>
                  <a:fillRect l="-1483" b="-9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A3ECBAF6-680A-4B20-897F-BDE9D44B5FD9}"/>
              </a:ext>
            </a:extLst>
          </p:cNvPr>
          <p:cNvCxnSpPr>
            <a:cxnSpLocks/>
            <a:stCxn id="10" idx="5"/>
            <a:endCxn id="12" idx="1"/>
          </p:cNvCxnSpPr>
          <p:nvPr/>
        </p:nvCxnSpPr>
        <p:spPr bwMode="auto">
          <a:xfrm>
            <a:off x="7800209" y="4138591"/>
            <a:ext cx="165106" cy="2406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D47E62EC-FC19-4777-BC10-94193F69C191}"/>
              </a:ext>
            </a:extLst>
          </p:cNvPr>
          <p:cNvCxnSpPr>
            <a:cxnSpLocks/>
          </p:cNvCxnSpPr>
          <p:nvPr/>
        </p:nvCxnSpPr>
        <p:spPr bwMode="auto">
          <a:xfrm flipH="1">
            <a:off x="7419653" y="4136155"/>
            <a:ext cx="341851" cy="1742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2F4F64A2-0E86-4192-8A80-BC74A6C4B755}"/>
              </a:ext>
            </a:extLst>
          </p:cNvPr>
          <p:cNvCxnSpPr>
            <a:cxnSpLocks/>
            <a:stCxn id="26" idx="3"/>
          </p:cNvCxnSpPr>
          <p:nvPr/>
        </p:nvCxnSpPr>
        <p:spPr bwMode="auto">
          <a:xfrm flipH="1">
            <a:off x="3257382" y="4160104"/>
            <a:ext cx="400285" cy="2012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D066E301-D955-4481-A3A7-21F6EB2951CF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 bwMode="auto">
          <a:xfrm>
            <a:off x="3719125" y="4134645"/>
            <a:ext cx="1024251" cy="61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D705820B-7269-49AC-B99D-B76A6F3C8C3D}"/>
                  </a:ext>
                </a:extLst>
              </p:cNvPr>
              <p:cNvSpPr txBox="1"/>
              <p:nvPr/>
            </p:nvSpPr>
            <p:spPr>
              <a:xfrm>
                <a:off x="3164226" y="3880176"/>
                <a:ext cx="4728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ja-JP" sz="1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1800" dirty="0"/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D705820B-7269-49AC-B99D-B76A6F3C8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226" y="3880176"/>
                <a:ext cx="472868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D0012E35-24BE-4F51-8FFB-1CA732E1DFC4}"/>
                  </a:ext>
                </a:extLst>
              </p:cNvPr>
              <p:cNvSpPr txBox="1"/>
              <p:nvPr/>
            </p:nvSpPr>
            <p:spPr>
              <a:xfrm>
                <a:off x="4076415" y="3842368"/>
                <a:ext cx="4728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ja-JP" sz="1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1800" dirty="0"/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D0012E35-24BE-4F51-8FFB-1CA732E1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415" y="3842368"/>
                <a:ext cx="47286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4C2A987C-E147-4325-948A-FD91ACAC71F6}"/>
                  </a:ext>
                </a:extLst>
              </p:cNvPr>
              <p:cNvSpPr txBox="1"/>
              <p:nvPr/>
            </p:nvSpPr>
            <p:spPr>
              <a:xfrm>
                <a:off x="7805784" y="3959911"/>
                <a:ext cx="4728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ja-JP" sz="1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1800" dirty="0"/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4C2A987C-E147-4325-948A-FD91ACAC7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784" y="3959911"/>
                <a:ext cx="472868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B1E47CF-B212-4668-B3FE-430619247A8F}"/>
                  </a:ext>
                </a:extLst>
              </p:cNvPr>
              <p:cNvSpPr txBox="1"/>
              <p:nvPr/>
            </p:nvSpPr>
            <p:spPr>
              <a:xfrm>
                <a:off x="7236207" y="3854963"/>
                <a:ext cx="4728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ja-JP" sz="1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1800" dirty="0"/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B1E47CF-B212-4668-B3FE-430619247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07" y="3854963"/>
                <a:ext cx="4728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CCA2A1CE-BF76-1279-6AC0-B8CDD6E89D83}"/>
                  </a:ext>
                </a:extLst>
              </p:cNvPr>
              <p:cNvSpPr txBox="1"/>
              <p:nvPr/>
            </p:nvSpPr>
            <p:spPr>
              <a:xfrm>
                <a:off x="3539661" y="3684576"/>
                <a:ext cx="29957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CCA2A1CE-BF76-1279-6AC0-B8CDD6E89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661" y="3684576"/>
                <a:ext cx="299574" cy="461665"/>
              </a:xfrm>
              <a:prstGeom prst="rect">
                <a:avLst/>
              </a:prstGeom>
              <a:blipFill>
                <a:blip r:embed="rId7"/>
                <a:stretch>
                  <a:fillRect r="-163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BCA0C8A7-D70A-5D24-0006-8EB8BC82630D}"/>
                  </a:ext>
                </a:extLst>
              </p:cNvPr>
              <p:cNvSpPr txBox="1"/>
              <p:nvPr/>
            </p:nvSpPr>
            <p:spPr>
              <a:xfrm>
                <a:off x="6575942" y="2339553"/>
                <a:ext cx="425598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ja-JP" sz="2000" b="0" dirty="0"/>
                  <a:t>the feature descriptor space (</a:t>
                </a:r>
                <a14:m>
                  <m:oMath xmlns:m="http://schemas.openxmlformats.org/officeDocument/2006/math">
                    <m:r>
                      <a:rPr lang="en-US" altLang="ja-JP" sz="2000" b="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ja-JP" sz="2000" b="0" dirty="0"/>
                  <a:t> dim)</a:t>
                </a:r>
                <a:endParaRPr lang="ja-JP" altLang="en-US" sz="2000" b="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BCA0C8A7-D70A-5D24-0006-8EB8BC826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942" y="2339553"/>
                <a:ext cx="4255988" cy="400110"/>
              </a:xfrm>
              <a:prstGeom prst="rect">
                <a:avLst/>
              </a:prstGeom>
              <a:blipFill>
                <a:blip r:embed="rId8"/>
                <a:stretch>
                  <a:fillRect l="-1576" t="-9231" b="-2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D176E27A-0EFC-0DC0-1A47-452F89580B2C}"/>
                  </a:ext>
                </a:extLst>
              </p:cNvPr>
              <p:cNvSpPr txBox="1"/>
              <p:nvPr/>
            </p:nvSpPr>
            <p:spPr>
              <a:xfrm>
                <a:off x="7616796" y="3645737"/>
                <a:ext cx="29957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D176E27A-0EFC-0DC0-1A47-452F89580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796" y="3645737"/>
                <a:ext cx="299574" cy="461665"/>
              </a:xfrm>
              <a:prstGeom prst="rect">
                <a:avLst/>
              </a:prstGeom>
              <a:blipFill>
                <a:blip r:embed="rId9"/>
                <a:stretch>
                  <a:fillRect r="-1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C4C237-E890-6675-1F2A-66FF458EA555}"/>
                  </a:ext>
                </a:extLst>
              </p:cNvPr>
              <p:cNvSpPr txBox="1"/>
              <p:nvPr/>
            </p:nvSpPr>
            <p:spPr>
              <a:xfrm>
                <a:off x="4820953" y="3926456"/>
                <a:ext cx="29957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ja-JP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3C4C237-E890-6675-1F2A-66FF458EA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953" y="3926456"/>
                <a:ext cx="299574" cy="461665"/>
              </a:xfrm>
              <a:prstGeom prst="rect">
                <a:avLst/>
              </a:prstGeom>
              <a:blipFill>
                <a:blip r:embed="rId10"/>
                <a:stretch>
                  <a:fillRect l="-8163" r="-63265" b="-118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D535793-4C81-CD8A-DF8E-9E4F6D63BC9E}"/>
                  </a:ext>
                </a:extLst>
              </p:cNvPr>
              <p:cNvSpPr txBox="1"/>
              <p:nvPr/>
            </p:nvSpPr>
            <p:spPr>
              <a:xfrm>
                <a:off x="2991470" y="4284772"/>
                <a:ext cx="29957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ja-JP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D535793-4C81-CD8A-DF8E-9E4F6D63B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470" y="4284772"/>
                <a:ext cx="299574" cy="461665"/>
              </a:xfrm>
              <a:prstGeom prst="rect">
                <a:avLst/>
              </a:prstGeom>
              <a:blipFill>
                <a:blip r:embed="rId11"/>
                <a:stretch>
                  <a:fillRect l="-8163" r="-63265" b="-118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3">
                <a:extLst>
                  <a:ext uri="{FF2B5EF4-FFF2-40B4-BE49-F238E27FC236}">
                    <a16:creationId xmlns:a16="http://schemas.microsoft.com/office/drawing/2014/main" id="{F2D95808-CC9F-DDAF-B367-40B94F46AAF1}"/>
                  </a:ext>
                </a:extLst>
              </p:cNvPr>
              <p:cNvSpPr txBox="1"/>
              <p:nvPr/>
            </p:nvSpPr>
            <p:spPr bwMode="auto">
              <a:xfrm>
                <a:off x="2259419" y="1642911"/>
                <a:ext cx="3159633" cy="10648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ja-JP" altLang="en-US" sz="227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ja-JP" altLang="en-US" sz="227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fName>
                        <m:e>
                          <m:r>
                            <a:rPr lang="ja-JP" altLang="en-US" sz="227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ja-JP" altLang="en-US" sz="2275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ja-JP" altLang="en-US" sz="2275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ja-JP" altLang="en-US" sz="2275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ja-JP" altLang="en-US" sz="2275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ja-JP" altLang="en-US" sz="227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ja-JP" altLang="en-US" sz="227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ja-JP" altLang="en-US" sz="227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ja-JP" altLang="en-US" sz="227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ja-JP" altLang="en-US" sz="227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ja-JP" altLang="en-US" sz="227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ja-JP" altLang="en-US" sz="227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ja-JP" altLang="en-US" sz="2275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275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ja-JP" altLang="en-US" sz="2275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ja-JP" altLang="en-US" sz="227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ja-JP" altLang="en-US" sz="2275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275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ja-JP" altLang="en-US" sz="2275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ja-JP" altLang="en-US" sz="2275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ja-JP" altLang="en-US" sz="2275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ja-JP" altLang="en-US" sz="2275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ja-JP" altLang="en-US" sz="2275" dirty="0"/>
              </a:p>
            </p:txBody>
          </p:sp>
        </mc:Choice>
        <mc:Fallback xmlns="">
          <p:sp>
            <p:nvSpPr>
              <p:cNvPr id="25" name="Object 3">
                <a:extLst>
                  <a:ext uri="{FF2B5EF4-FFF2-40B4-BE49-F238E27FC236}">
                    <a16:creationId xmlns:a16="http://schemas.microsoft.com/office/drawing/2014/main" id="{F2D95808-CC9F-DDAF-B367-40B94F46A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59419" y="1642911"/>
                <a:ext cx="3159633" cy="106483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57" y="1283423"/>
            <a:ext cx="5855983" cy="4931640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A491B8B7-4105-6BDD-4151-081F3A87D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0BA6D7F-E8D6-0D46-0459-B7E72959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9D1A2E-2B41-4360-A431-7281345CAAA3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9461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97E96BAD-2870-5D1F-1D33-EBA2802863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11424" y="190314"/>
                <a:ext cx="10135572" cy="914400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altLang="ja-JP" sz="240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3. Assign a unique index </a:t>
                </a:r>
                <a14:m>
                  <m:oMath xmlns:m="http://schemas.openxmlformats.org/officeDocument/2006/math">
                    <m:r>
                      <a:rPr lang="en-US" altLang="ja-JP" sz="2400" i="1">
                        <a:solidFill>
                          <a:srgbClr val="2D3B45"/>
                        </a:solidFill>
                        <a:latin typeface="Cambria Math" panose="02040503050406030204" pitchFamily="18" charset="0"/>
                        <a:ea typeface="Meiryo UI" panose="020B0604030504040204" pitchFamily="50" charset="-128"/>
                      </a:rPr>
                      <m:t>𝑖</m:t>
                    </m:r>
                  </m:oMath>
                </a14:m>
                <a:r>
                  <a:rPr lang="en-US" altLang="ja-JP" sz="2400" i="1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 </a:t>
                </a:r>
                <a:r>
                  <a:rPr lang="en-US" altLang="ja-JP" sz="240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to each track.  </a:t>
                </a:r>
                <a:br>
                  <a:rPr lang="en-US" altLang="ja-JP" sz="240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</a:br>
                <a:r>
                  <a:rPr lang="en-US" altLang="ja-JP" sz="200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    Then you can have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solidFill>
                          <a:srgbClr val="2D3B45"/>
                        </a:solidFill>
                        <a:latin typeface="Cambria Math" panose="02040503050406030204" pitchFamily="18" charset="0"/>
                        <a:ea typeface="Meiryo UI" panose="020B0604030504040204" pitchFamily="50" charset="-128"/>
                      </a:rPr>
                      <m:t>{</m:t>
                    </m:r>
                    <m:sSub>
                      <m:sSubPr>
                        <m:ctrlPr>
                          <a:rPr lang="en-US" altLang="ja-JP" sz="2000" i="1" dirty="0">
                            <a:solidFill>
                              <a:srgbClr val="2D3B45"/>
                            </a:solidFill>
                            <a:latin typeface="Cambria Math" panose="02040503050406030204" pitchFamily="18" charset="0"/>
                            <a:ea typeface="Meiryo UI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i="1" dirty="0" err="1">
                            <a:solidFill>
                              <a:srgbClr val="2D3B45"/>
                            </a:solidFill>
                            <a:latin typeface="Cambria Math" panose="02040503050406030204" pitchFamily="18" charset="0"/>
                            <a:ea typeface="Meiryo UI" panose="020B0604030504040204" pitchFamily="50" charset="-128"/>
                          </a:rPr>
                          <m:t>𝑥</m:t>
                        </m:r>
                      </m:e>
                      <m:sub>
                        <m:r>
                          <a:rPr lang="en-US" altLang="ja-JP" sz="2000" i="1" dirty="0">
                            <a:solidFill>
                              <a:srgbClr val="2D3B45"/>
                            </a:solidFill>
                            <a:latin typeface="Cambria Math" panose="02040503050406030204" pitchFamily="18" charset="0"/>
                            <a:ea typeface="Meiryo UI" panose="020B0604030504040204" pitchFamily="50" charset="-128"/>
                          </a:rPr>
                          <m:t>𝑖</m:t>
                        </m:r>
                      </m:sub>
                    </m:sSub>
                    <m:r>
                      <a:rPr lang="en-US" altLang="ja-JP" sz="2000" i="1" dirty="0">
                        <a:solidFill>
                          <a:srgbClr val="2D3B45"/>
                        </a:solidFill>
                        <a:latin typeface="Cambria Math" panose="02040503050406030204" pitchFamily="18" charset="0"/>
                        <a:ea typeface="Meiryo UI" panose="020B0604030504040204" pitchFamily="50" charset="-128"/>
                      </a:rPr>
                      <m:t>, </m:t>
                    </m:r>
                    <m:sSub>
                      <m:sSubPr>
                        <m:ctrlPr>
                          <a:rPr lang="en-US" altLang="ja-JP" sz="2000" i="1" dirty="0" err="1">
                            <a:solidFill>
                              <a:srgbClr val="2D3B45"/>
                            </a:solidFill>
                            <a:latin typeface="Cambria Math" panose="02040503050406030204" pitchFamily="18" charset="0"/>
                            <a:ea typeface="Meiryo UI" panose="020B0604030504040204" pitchFamily="50" charset="-128"/>
                          </a:rPr>
                        </m:ctrlPr>
                      </m:sSubPr>
                      <m:e>
                        <m:r>
                          <a:rPr lang="en-US" altLang="ja-JP" sz="2000" i="1" dirty="0" err="1">
                            <a:solidFill>
                              <a:srgbClr val="2D3B45"/>
                            </a:solidFill>
                            <a:latin typeface="Cambria Math" panose="02040503050406030204" pitchFamily="18" charset="0"/>
                            <a:ea typeface="Meiryo UI" panose="020B0604030504040204" pitchFamily="50" charset="-128"/>
                          </a:rPr>
                          <m:t>𝑦</m:t>
                        </m:r>
                      </m:e>
                      <m:sub>
                        <m:r>
                          <a:rPr lang="en-US" altLang="ja-JP" sz="2000" i="1" dirty="0" err="1">
                            <a:solidFill>
                              <a:srgbClr val="2D3B45"/>
                            </a:solidFill>
                            <a:latin typeface="Cambria Math" panose="02040503050406030204" pitchFamily="18" charset="0"/>
                            <a:ea typeface="Meiryo UI" panose="020B0604030504040204" pitchFamily="50" charset="-128"/>
                          </a:rPr>
                          <m:t>𝑖</m:t>
                        </m:r>
                      </m:sub>
                    </m:sSub>
                    <m:r>
                      <a:rPr lang="en-US" altLang="ja-JP" sz="2000" i="1" dirty="0">
                        <a:solidFill>
                          <a:srgbClr val="2D3B45"/>
                        </a:solidFill>
                        <a:latin typeface="Cambria Math" panose="02040503050406030204" pitchFamily="18" charset="0"/>
                        <a:ea typeface="Meiryo UI" panose="020B0604030504040204" pitchFamily="50" charset="-128"/>
                      </a:rPr>
                      <m:t>}</m:t>
                    </m:r>
                  </m:oMath>
                </a14:m>
                <a:r>
                  <a:rPr lang="en-US" altLang="ja-JP" sz="200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solidFill>
                          <a:srgbClr val="2D3B45"/>
                        </a:solidFill>
                        <a:latin typeface="Cambria Math" panose="02040503050406030204" pitchFamily="18" charset="0"/>
                        <a:ea typeface="Meiryo UI" panose="020B0604030504040204" pitchFamily="50" charset="-128"/>
                      </a:rPr>
                      <m:t>𝑁</m:t>
                    </m:r>
                  </m:oMath>
                </a14:m>
                <a:r>
                  <a:rPr lang="en-US" altLang="ja-JP" sz="200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 feature points for the series of input images.</a:t>
                </a:r>
                <a:br>
                  <a:rPr lang="en-US" altLang="ja-JP" sz="2000" dirty="0">
                    <a:solidFill>
                      <a:srgbClr val="2D3B45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</a:br>
                <a:endParaRPr lang="ja-JP" altLang="en-US" sz="2000" dirty="0"/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97E96BAD-2870-5D1F-1D33-EBA2802863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11424" y="190314"/>
                <a:ext cx="10135572" cy="914400"/>
              </a:xfrm>
              <a:blipFill>
                <a:blip r:embed="rId2"/>
                <a:stretch>
                  <a:fillRect t="-14000" r="-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C8E95E0-43C6-64FA-3D45-ACB3FEA5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9D1A2E-2B41-4360-A431-7281345CAAA3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pic>
        <p:nvPicPr>
          <p:cNvPr id="5" name="Picture 13" descr="view1">
            <a:extLst>
              <a:ext uri="{FF2B5EF4-FFF2-40B4-BE49-F238E27FC236}">
                <a16:creationId xmlns:a16="http://schemas.microsoft.com/office/drawing/2014/main" id="{34AFC2FE-D8A7-F532-68AB-B83B764D2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9200" y="1097305"/>
            <a:ext cx="19050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4" descr="view2">
            <a:extLst>
              <a:ext uri="{FF2B5EF4-FFF2-40B4-BE49-F238E27FC236}">
                <a16:creationId xmlns:a16="http://schemas.microsoft.com/office/drawing/2014/main" id="{5BD8D756-A428-6E1F-E1B7-D7F3BBA26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30737" y="1132317"/>
            <a:ext cx="19050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5" descr="view3">
            <a:extLst>
              <a:ext uri="{FF2B5EF4-FFF2-40B4-BE49-F238E27FC236}">
                <a16:creationId xmlns:a16="http://schemas.microsoft.com/office/drawing/2014/main" id="{C6A4D581-25A9-8EF3-1B72-03AACC0D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58706" y="1132317"/>
            <a:ext cx="19050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6" descr="view4">
            <a:extLst>
              <a:ext uri="{FF2B5EF4-FFF2-40B4-BE49-F238E27FC236}">
                <a16:creationId xmlns:a16="http://schemas.microsoft.com/office/drawing/2014/main" id="{43EE1507-1034-A73B-1544-A96BB581C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00256" y="1132317"/>
            <a:ext cx="19050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5765DA29-4FEF-00A7-A003-40BDC01112AA}"/>
              </a:ext>
            </a:extLst>
          </p:cNvPr>
          <p:cNvSpPr/>
          <p:nvPr/>
        </p:nvSpPr>
        <p:spPr bwMode="auto">
          <a:xfrm>
            <a:off x="2958486" y="2356454"/>
            <a:ext cx="45719" cy="4571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 sz="1800">
              <a:ea typeface="ＭＳ Ｐゴシック" pitchFamily="50" charset="-128"/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E040F0CF-941E-AB40-99DB-96CD909E91C0}"/>
              </a:ext>
            </a:extLst>
          </p:cNvPr>
          <p:cNvSpPr/>
          <p:nvPr/>
        </p:nvSpPr>
        <p:spPr bwMode="auto">
          <a:xfrm>
            <a:off x="5551726" y="2124537"/>
            <a:ext cx="45719" cy="4571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 sz="1800">
              <a:ea typeface="ＭＳ Ｐゴシック" pitchFamily="50" charset="-128"/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B032CD00-44D5-DC46-935E-16F505982CE8}"/>
              </a:ext>
            </a:extLst>
          </p:cNvPr>
          <p:cNvSpPr/>
          <p:nvPr/>
        </p:nvSpPr>
        <p:spPr bwMode="auto">
          <a:xfrm>
            <a:off x="6975568" y="1480048"/>
            <a:ext cx="45719" cy="4571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 sz="1800">
              <a:ea typeface="ＭＳ Ｐゴシック" pitchFamily="50" charset="-128"/>
            </a:endParaRP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0AACFEDB-1074-6BC8-1C56-1503EBFEE612}"/>
              </a:ext>
            </a:extLst>
          </p:cNvPr>
          <p:cNvSpPr/>
          <p:nvPr/>
        </p:nvSpPr>
        <p:spPr bwMode="auto">
          <a:xfrm>
            <a:off x="4527296" y="2411015"/>
            <a:ext cx="45719" cy="4571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 sz="1800">
              <a:ea typeface="ＭＳ Ｐゴシック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4FE72317-264D-1850-B509-0D32BA35E3DB}"/>
                  </a:ext>
                </a:extLst>
              </p:cNvPr>
              <p:cNvSpPr txBox="1"/>
              <p:nvPr/>
            </p:nvSpPr>
            <p:spPr>
              <a:xfrm>
                <a:off x="2688572" y="2087335"/>
                <a:ext cx="292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1800" b="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4FE72317-264D-1850-B509-0D32BA35E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572" y="2087335"/>
                <a:ext cx="292772" cy="276999"/>
              </a:xfrm>
              <a:prstGeom prst="rect">
                <a:avLst/>
              </a:prstGeom>
              <a:blipFill>
                <a:blip r:embed="rId7"/>
                <a:stretch>
                  <a:fillRect l="-10417" r="-8333" b="-17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334E0D1F-D3D5-5FB3-AC94-AC509566828B}"/>
                  </a:ext>
                </a:extLst>
              </p:cNvPr>
              <p:cNvSpPr txBox="1"/>
              <p:nvPr/>
            </p:nvSpPr>
            <p:spPr>
              <a:xfrm>
                <a:off x="4378248" y="2101279"/>
                <a:ext cx="2980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1800" b="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334E0D1F-D3D5-5FB3-AC94-AC5095668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48" y="2101279"/>
                <a:ext cx="298095" cy="276999"/>
              </a:xfrm>
              <a:prstGeom prst="rect">
                <a:avLst/>
              </a:prstGeom>
              <a:blipFill>
                <a:blip r:embed="rId8"/>
                <a:stretch>
                  <a:fillRect l="-10204" r="-8163" b="-1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CF341569-16EE-3F2D-EDE3-8CDD8493B392}"/>
                  </a:ext>
                </a:extLst>
              </p:cNvPr>
              <p:cNvSpPr txBox="1"/>
              <p:nvPr/>
            </p:nvSpPr>
            <p:spPr>
              <a:xfrm>
                <a:off x="5508549" y="1748594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1800" b="0" dirty="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CF341569-16EE-3F2D-EDE3-8CDD8493B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49" y="1748594"/>
                <a:ext cx="298094" cy="276999"/>
              </a:xfrm>
              <a:prstGeom prst="rect">
                <a:avLst/>
              </a:prstGeom>
              <a:blipFill>
                <a:blip r:embed="rId9"/>
                <a:stretch>
                  <a:fillRect l="-10204" r="-6122" b="-1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174FEE42-EAF1-986E-56E5-07D946A60566}"/>
                  </a:ext>
                </a:extLst>
              </p:cNvPr>
              <p:cNvSpPr txBox="1"/>
              <p:nvPr/>
            </p:nvSpPr>
            <p:spPr>
              <a:xfrm>
                <a:off x="3164684" y="1962779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1800" b="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174FEE42-EAF1-986E-56E5-07D946A60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684" y="1962779"/>
                <a:ext cx="298094" cy="276999"/>
              </a:xfrm>
              <a:prstGeom prst="rect">
                <a:avLst/>
              </a:prstGeom>
              <a:blipFill>
                <a:blip r:embed="rId10"/>
                <a:stretch>
                  <a:fillRect l="-10204" r="-8163" b="-1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楕円 16">
            <a:extLst>
              <a:ext uri="{FF2B5EF4-FFF2-40B4-BE49-F238E27FC236}">
                <a16:creationId xmlns:a16="http://schemas.microsoft.com/office/drawing/2014/main" id="{5A155066-825A-3801-A0AE-31A5E8B81B59}"/>
              </a:ext>
            </a:extLst>
          </p:cNvPr>
          <p:cNvSpPr/>
          <p:nvPr/>
        </p:nvSpPr>
        <p:spPr bwMode="auto">
          <a:xfrm>
            <a:off x="4121857" y="2402173"/>
            <a:ext cx="45719" cy="4571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 sz="1800">
              <a:ea typeface="ＭＳ Ｐゴシック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BC3C522-56EB-A4A4-03DA-FFD7CFDCED9C}"/>
                  </a:ext>
                </a:extLst>
              </p:cNvPr>
              <p:cNvSpPr txBox="1"/>
              <p:nvPr/>
            </p:nvSpPr>
            <p:spPr>
              <a:xfrm>
                <a:off x="3975470" y="2087335"/>
                <a:ext cx="292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1800" b="0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BC3C522-56EB-A4A4-03DA-FFD7CFDCE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470" y="2087335"/>
                <a:ext cx="292772" cy="276999"/>
              </a:xfrm>
              <a:prstGeom prst="rect">
                <a:avLst/>
              </a:prstGeom>
              <a:blipFill>
                <a:blip r:embed="rId11"/>
                <a:stretch>
                  <a:fillRect l="-10417" r="-8333" b="-17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楕円 18">
            <a:extLst>
              <a:ext uri="{FF2B5EF4-FFF2-40B4-BE49-F238E27FC236}">
                <a16:creationId xmlns:a16="http://schemas.microsoft.com/office/drawing/2014/main" id="{FF691CB4-5392-2D3B-9AB7-3236BE28FC5F}"/>
              </a:ext>
            </a:extLst>
          </p:cNvPr>
          <p:cNvSpPr/>
          <p:nvPr/>
        </p:nvSpPr>
        <p:spPr bwMode="auto">
          <a:xfrm>
            <a:off x="6283248" y="2147397"/>
            <a:ext cx="45719" cy="4571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 sz="1800">
              <a:ea typeface="ＭＳ Ｐゴシック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18D2FD47-15AC-619D-C353-90E6F4DFE001}"/>
                  </a:ext>
                </a:extLst>
              </p:cNvPr>
              <p:cNvSpPr txBox="1"/>
              <p:nvPr/>
            </p:nvSpPr>
            <p:spPr>
              <a:xfrm>
                <a:off x="6151774" y="1847538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1800" b="0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18D2FD47-15AC-619D-C353-90E6F4DFE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774" y="1847538"/>
                <a:ext cx="298094" cy="276999"/>
              </a:xfrm>
              <a:prstGeom prst="rect">
                <a:avLst/>
              </a:prstGeom>
              <a:blipFill>
                <a:blip r:embed="rId12"/>
                <a:stretch>
                  <a:fillRect l="-10204" r="-8163" b="-17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楕円 21">
            <a:extLst>
              <a:ext uri="{FF2B5EF4-FFF2-40B4-BE49-F238E27FC236}">
                <a16:creationId xmlns:a16="http://schemas.microsoft.com/office/drawing/2014/main" id="{7362AA46-667E-48ED-73AE-B6F7D19E18DF}"/>
              </a:ext>
            </a:extLst>
          </p:cNvPr>
          <p:cNvSpPr/>
          <p:nvPr/>
        </p:nvSpPr>
        <p:spPr bwMode="auto">
          <a:xfrm>
            <a:off x="3340660" y="2369931"/>
            <a:ext cx="45719" cy="4571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 sz="1800">
              <a:ea typeface="ＭＳ Ｐゴシック" pitchFamily="50" charset="-128"/>
            </a:endParaRPr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FAD604AA-ED0E-8CDF-2682-2ED5458B0DC5}"/>
              </a:ext>
            </a:extLst>
          </p:cNvPr>
          <p:cNvSpPr/>
          <p:nvPr/>
        </p:nvSpPr>
        <p:spPr bwMode="auto">
          <a:xfrm>
            <a:off x="8400257" y="1409239"/>
            <a:ext cx="45719" cy="4571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 sz="1800">
              <a:ea typeface="ＭＳ Ｐゴシック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3BE5B09D-24B9-5F79-B6BE-2B5F48525104}"/>
                  </a:ext>
                </a:extLst>
              </p:cNvPr>
              <p:cNvSpPr txBox="1"/>
              <p:nvPr/>
            </p:nvSpPr>
            <p:spPr>
              <a:xfrm>
                <a:off x="6872239" y="1097306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ja-JP" altLang="en-US" sz="1800" b="0" dirty="0"/>
              </a:p>
            </p:txBody>
          </p:sp>
        </mc:Choice>
        <mc:Fallback xmlns="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3BE5B09D-24B9-5F79-B6BE-2B5F48525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239" y="1097306"/>
                <a:ext cx="298094" cy="276999"/>
              </a:xfrm>
              <a:prstGeom prst="rect">
                <a:avLst/>
              </a:prstGeom>
              <a:blipFill>
                <a:blip r:embed="rId13"/>
                <a:stretch>
                  <a:fillRect l="-10204" r="-8163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EF6D388D-78CC-E18C-1CF6-2B86009720EC}"/>
                  </a:ext>
                </a:extLst>
              </p:cNvPr>
              <p:cNvSpPr txBox="1"/>
              <p:nvPr/>
            </p:nvSpPr>
            <p:spPr>
              <a:xfrm>
                <a:off x="8355605" y="1104108"/>
                <a:ext cx="298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ja-JP" altLang="en-US" sz="1800" b="0" dirty="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EF6D388D-78CC-E18C-1CF6-2B8600972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605" y="1104108"/>
                <a:ext cx="298094" cy="276999"/>
              </a:xfrm>
              <a:prstGeom prst="rect">
                <a:avLst/>
              </a:prstGeom>
              <a:blipFill>
                <a:blip r:embed="rId14"/>
                <a:stretch>
                  <a:fillRect l="-10204" r="-6122" b="-17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1083D6A9-B66B-2195-879B-ABD259F72784}"/>
              </a:ext>
            </a:extLst>
          </p:cNvPr>
          <p:cNvSpPr/>
          <p:nvPr/>
        </p:nvSpPr>
        <p:spPr bwMode="auto">
          <a:xfrm>
            <a:off x="2969430" y="2509887"/>
            <a:ext cx="1152427" cy="191841"/>
          </a:xfrm>
          <a:custGeom>
            <a:avLst/>
            <a:gdLst>
              <a:gd name="connsiteX0" fmla="*/ 0 w 1284621"/>
              <a:gd name="connsiteY0" fmla="*/ 13381 h 191841"/>
              <a:gd name="connsiteX1" fmla="*/ 686915 w 1284621"/>
              <a:gd name="connsiteY1" fmla="*/ 191801 h 191841"/>
              <a:gd name="connsiteX2" fmla="*/ 1284621 w 1284621"/>
              <a:gd name="connsiteY2" fmla="*/ 0 h 191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4621" h="191841">
                <a:moveTo>
                  <a:pt x="0" y="13381"/>
                </a:moveTo>
                <a:cubicBezTo>
                  <a:pt x="236406" y="103706"/>
                  <a:pt x="472812" y="194031"/>
                  <a:pt x="686915" y="191801"/>
                </a:cubicBezTo>
                <a:cubicBezTo>
                  <a:pt x="901018" y="189571"/>
                  <a:pt x="1092819" y="94785"/>
                  <a:pt x="1284621" y="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7FB96614-50CC-2072-431B-16AC15B162F9}"/>
              </a:ext>
            </a:extLst>
          </p:cNvPr>
          <p:cNvSpPr/>
          <p:nvPr/>
        </p:nvSpPr>
        <p:spPr bwMode="auto">
          <a:xfrm>
            <a:off x="3374868" y="2459685"/>
            <a:ext cx="1152427" cy="191841"/>
          </a:xfrm>
          <a:custGeom>
            <a:avLst/>
            <a:gdLst>
              <a:gd name="connsiteX0" fmla="*/ 0 w 1284621"/>
              <a:gd name="connsiteY0" fmla="*/ 13381 h 191841"/>
              <a:gd name="connsiteX1" fmla="*/ 686915 w 1284621"/>
              <a:gd name="connsiteY1" fmla="*/ 191801 h 191841"/>
              <a:gd name="connsiteX2" fmla="*/ 1284621 w 1284621"/>
              <a:gd name="connsiteY2" fmla="*/ 0 h 191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4621" h="191841">
                <a:moveTo>
                  <a:pt x="0" y="13381"/>
                </a:moveTo>
                <a:cubicBezTo>
                  <a:pt x="236406" y="103706"/>
                  <a:pt x="472812" y="194031"/>
                  <a:pt x="686915" y="191801"/>
                </a:cubicBezTo>
                <a:cubicBezTo>
                  <a:pt x="901018" y="189571"/>
                  <a:pt x="1092819" y="94785"/>
                  <a:pt x="1284621" y="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98C7C073-285A-CE42-E156-A87E6B9C5FB0}"/>
              </a:ext>
            </a:extLst>
          </p:cNvPr>
          <p:cNvSpPr/>
          <p:nvPr/>
        </p:nvSpPr>
        <p:spPr bwMode="auto">
          <a:xfrm>
            <a:off x="5597444" y="2269200"/>
            <a:ext cx="685804" cy="191841"/>
          </a:xfrm>
          <a:custGeom>
            <a:avLst/>
            <a:gdLst>
              <a:gd name="connsiteX0" fmla="*/ 0 w 1284621"/>
              <a:gd name="connsiteY0" fmla="*/ 13381 h 191841"/>
              <a:gd name="connsiteX1" fmla="*/ 686915 w 1284621"/>
              <a:gd name="connsiteY1" fmla="*/ 191801 h 191841"/>
              <a:gd name="connsiteX2" fmla="*/ 1284621 w 1284621"/>
              <a:gd name="connsiteY2" fmla="*/ 0 h 191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4621" h="191841">
                <a:moveTo>
                  <a:pt x="0" y="13381"/>
                </a:moveTo>
                <a:cubicBezTo>
                  <a:pt x="236406" y="103706"/>
                  <a:pt x="472812" y="194031"/>
                  <a:pt x="686915" y="191801"/>
                </a:cubicBezTo>
                <a:cubicBezTo>
                  <a:pt x="901018" y="189571"/>
                  <a:pt x="1092819" y="94785"/>
                  <a:pt x="1284621" y="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F6AEEC87-E7A8-084E-8DD7-8430E2132107}"/>
              </a:ext>
            </a:extLst>
          </p:cNvPr>
          <p:cNvSpPr/>
          <p:nvPr/>
        </p:nvSpPr>
        <p:spPr bwMode="auto">
          <a:xfrm>
            <a:off x="7009340" y="1540111"/>
            <a:ext cx="1436635" cy="191841"/>
          </a:xfrm>
          <a:custGeom>
            <a:avLst/>
            <a:gdLst>
              <a:gd name="connsiteX0" fmla="*/ 0 w 1284621"/>
              <a:gd name="connsiteY0" fmla="*/ 13381 h 191841"/>
              <a:gd name="connsiteX1" fmla="*/ 686915 w 1284621"/>
              <a:gd name="connsiteY1" fmla="*/ 191801 h 191841"/>
              <a:gd name="connsiteX2" fmla="*/ 1284621 w 1284621"/>
              <a:gd name="connsiteY2" fmla="*/ 0 h 191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4621" h="191841">
                <a:moveTo>
                  <a:pt x="0" y="13381"/>
                </a:moveTo>
                <a:cubicBezTo>
                  <a:pt x="236406" y="103706"/>
                  <a:pt x="472812" y="194031"/>
                  <a:pt x="686915" y="191801"/>
                </a:cubicBezTo>
                <a:cubicBezTo>
                  <a:pt x="901018" y="189571"/>
                  <a:pt x="1092819" y="94785"/>
                  <a:pt x="1284621" y="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66E7952-8292-D3E2-9209-B47CCA30E49A}"/>
              </a:ext>
            </a:extLst>
          </p:cNvPr>
          <p:cNvSpPr txBox="1"/>
          <p:nvPr/>
        </p:nvSpPr>
        <p:spPr>
          <a:xfrm>
            <a:off x="617110" y="3960248"/>
            <a:ext cx="50323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ja-JP" b="0" dirty="0">
                <a:solidFill>
                  <a:srgbClr val="2D3B4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4. Estimate a transform for each image using the linear solution. </a:t>
            </a:r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F3E25380-E27C-92DF-0273-3FD5E01F50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5038" y="3775079"/>
            <a:ext cx="2394294" cy="2804886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61FAD8B-7490-0A15-8325-CDF82EA8E658}"/>
              </a:ext>
            </a:extLst>
          </p:cNvPr>
          <p:cNvSpPr txBox="1"/>
          <p:nvPr/>
        </p:nvSpPr>
        <p:spPr>
          <a:xfrm>
            <a:off x="6184930" y="6093297"/>
            <a:ext cx="1343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0" dirty="0" err="1"/>
              <a:t>Homography</a:t>
            </a:r>
            <a:endParaRPr lang="ja-JP" altLang="en-US" sz="1400" b="0" dirty="0"/>
          </a:p>
        </p:txBody>
      </p:sp>
      <p:sp>
        <p:nvSpPr>
          <p:cNvPr id="36" name="矢印: 上カーブ 35">
            <a:extLst>
              <a:ext uri="{FF2B5EF4-FFF2-40B4-BE49-F238E27FC236}">
                <a16:creationId xmlns:a16="http://schemas.microsoft.com/office/drawing/2014/main" id="{6DBE5758-3665-2664-F8CE-25AED9639C65}"/>
              </a:ext>
            </a:extLst>
          </p:cNvPr>
          <p:cNvSpPr/>
          <p:nvPr/>
        </p:nvSpPr>
        <p:spPr bwMode="auto">
          <a:xfrm>
            <a:off x="3053309" y="2807786"/>
            <a:ext cx="1505177" cy="349837"/>
          </a:xfrm>
          <a:prstGeom prst="curved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37" name="矢印: 上カーブ 36">
            <a:extLst>
              <a:ext uri="{FF2B5EF4-FFF2-40B4-BE49-F238E27FC236}">
                <a16:creationId xmlns:a16="http://schemas.microsoft.com/office/drawing/2014/main" id="{E56BF339-05DE-650B-22BD-08C074C9862A}"/>
              </a:ext>
            </a:extLst>
          </p:cNvPr>
          <p:cNvSpPr/>
          <p:nvPr/>
        </p:nvSpPr>
        <p:spPr bwMode="auto">
          <a:xfrm>
            <a:off x="5243590" y="2675824"/>
            <a:ext cx="1505177" cy="349837"/>
          </a:xfrm>
          <a:prstGeom prst="curved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38" name="矢印: 上カーブ 37">
            <a:extLst>
              <a:ext uri="{FF2B5EF4-FFF2-40B4-BE49-F238E27FC236}">
                <a16:creationId xmlns:a16="http://schemas.microsoft.com/office/drawing/2014/main" id="{4597CE30-2C79-9DCB-9D9E-1DC8E0205D98}"/>
              </a:ext>
            </a:extLst>
          </p:cNvPr>
          <p:cNvSpPr/>
          <p:nvPr/>
        </p:nvSpPr>
        <p:spPr bwMode="auto">
          <a:xfrm>
            <a:off x="7529114" y="2639991"/>
            <a:ext cx="1505177" cy="349837"/>
          </a:xfrm>
          <a:prstGeom prst="curved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39" name="矢印: 上カーブ 38">
            <a:extLst>
              <a:ext uri="{FF2B5EF4-FFF2-40B4-BE49-F238E27FC236}">
                <a16:creationId xmlns:a16="http://schemas.microsoft.com/office/drawing/2014/main" id="{02F47658-BE99-2B57-696C-0318E13D1562}"/>
              </a:ext>
            </a:extLst>
          </p:cNvPr>
          <p:cNvSpPr/>
          <p:nvPr/>
        </p:nvSpPr>
        <p:spPr bwMode="auto">
          <a:xfrm>
            <a:off x="3143673" y="3140418"/>
            <a:ext cx="5995020" cy="349837"/>
          </a:xfrm>
          <a:prstGeom prst="curved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p:sp>
        <p:nvSpPr>
          <p:cNvPr id="40" name="矢印: 上カーブ 39">
            <a:extLst>
              <a:ext uri="{FF2B5EF4-FFF2-40B4-BE49-F238E27FC236}">
                <a16:creationId xmlns:a16="http://schemas.microsoft.com/office/drawing/2014/main" id="{16439976-CBBA-4931-7BB7-218E2381D205}"/>
              </a:ext>
            </a:extLst>
          </p:cNvPr>
          <p:cNvSpPr/>
          <p:nvPr/>
        </p:nvSpPr>
        <p:spPr bwMode="auto">
          <a:xfrm>
            <a:off x="3273755" y="2996152"/>
            <a:ext cx="3218965" cy="349837"/>
          </a:xfrm>
          <a:prstGeom prst="curved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994EE7F7-8071-DCAB-BDF7-B1A83D3FF348}"/>
                  </a:ext>
                </a:extLst>
              </p:cNvPr>
              <p:cNvSpPr txBox="1"/>
              <p:nvPr/>
            </p:nvSpPr>
            <p:spPr>
              <a:xfrm>
                <a:off x="8355606" y="3607940"/>
                <a:ext cx="5421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dirty="0"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994EE7F7-8071-DCAB-BDF7-B1A83D3FF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606" y="3607940"/>
                <a:ext cx="54213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904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2D alignment using least squares (LS)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9D1A2E-2B41-4360-A431-7281345CAAA3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  <p:pic>
        <p:nvPicPr>
          <p:cNvPr id="1205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51750" y="1555289"/>
            <a:ext cx="266700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/>
              <p:cNvSpPr txBox="1"/>
              <p:nvPr/>
            </p:nvSpPr>
            <p:spPr>
              <a:xfrm>
                <a:off x="1559497" y="4295049"/>
                <a:ext cx="75750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b="0" dirty="0"/>
                  <a:t>Estimate </a:t>
                </a:r>
                <a14:m>
                  <m:oMath xmlns:m="http://schemas.openxmlformats.org/officeDocument/2006/math">
                    <m:r>
                      <a:rPr lang="en-US" altLang="ja-JP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50" charset="-128"/>
                      </a:rPr>
                      <m:t>𝒑</m:t>
                    </m:r>
                    <m:r>
                      <a:rPr lang="en-US" altLang="ja-JP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50" charset="-128"/>
                      </a:rPr>
                      <m:t> </m:t>
                    </m:r>
                  </m:oMath>
                </a14:m>
                <a:r>
                  <a:rPr lang="en-US" altLang="ja-JP" b="0" dirty="0"/>
                  <a:t>by minimizing the sum of squared residuals: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>
                            <a:latin typeface="Cambria Math" panose="02040503050406030204" pitchFamily="18" charset="0"/>
                            <a:ea typeface="ＭＳ Ｐゴシック" pitchFamily="50" charset="-128"/>
                          </a:rPr>
                        </m:ctrlPr>
                      </m:sSubPr>
                      <m:e>
                        <m:r>
                          <a:rPr lang="en-US" altLang="ja-JP" b="0" i="1">
                            <a:latin typeface="Cambria Math" panose="02040503050406030204" pitchFamily="18" charset="0"/>
                            <a:ea typeface="ＭＳ Ｐゴシック" pitchFamily="50" charset="-128"/>
                          </a:rPr>
                          <m:t>𝐸</m:t>
                        </m:r>
                      </m:e>
                      <m:sub>
                        <m:r>
                          <a:rPr lang="en-US" altLang="ja-JP" b="0" i="1">
                            <a:latin typeface="Cambria Math" panose="02040503050406030204" pitchFamily="18" charset="0"/>
                            <a:ea typeface="ＭＳ Ｐゴシック" pitchFamily="50" charset="-128"/>
                          </a:rPr>
                          <m:t>𝐿𝑆</m:t>
                        </m:r>
                      </m:sub>
                    </m:sSub>
                  </m:oMath>
                </a14:m>
                <a:endParaRPr lang="ja-JP" altLang="en-US" b="0" dirty="0"/>
              </a:p>
            </p:txBody>
          </p:sp>
        </mc:Choice>
        <mc:Fallback xmlns="">
          <p:sp>
            <p:nvSpPr>
              <p:cNvPr id="7" name="テキスト ボックス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7" y="4295049"/>
                <a:ext cx="7575087" cy="461665"/>
              </a:xfrm>
              <a:prstGeom prst="rect">
                <a:avLst/>
              </a:prstGeom>
              <a:blipFill>
                <a:blip r:embed="rId3"/>
                <a:stretch>
                  <a:fillRect l="-1288" t="-10667" b="-30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052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5481" y="989465"/>
            <a:ext cx="6826027" cy="468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図 4" descr="道路, 空, 屋外, 通り が含まれている画像&#10;&#10;自動的に生成された説明">
            <a:extLst>
              <a:ext uri="{FF2B5EF4-FFF2-40B4-BE49-F238E27FC236}">
                <a16:creationId xmlns:a16="http://schemas.microsoft.com/office/drawing/2014/main" id="{5F1464CE-EBC6-476A-B9C9-1088293A8C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68" y="1619364"/>
            <a:ext cx="2844017" cy="1896011"/>
          </a:xfrm>
          <a:prstGeom prst="rect">
            <a:avLst/>
          </a:prstGeom>
        </p:spPr>
      </p:pic>
      <p:pic>
        <p:nvPicPr>
          <p:cNvPr id="8" name="図 7" descr="道路, 空, 屋外, 木 が含まれている画像&#10;&#10;自動的に生成された説明">
            <a:extLst>
              <a:ext uri="{FF2B5EF4-FFF2-40B4-BE49-F238E27FC236}">
                <a16:creationId xmlns:a16="http://schemas.microsoft.com/office/drawing/2014/main" id="{8E4CCA00-FC82-4A9A-BCA0-710787C087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992" y="1619363"/>
            <a:ext cx="2844017" cy="1896011"/>
          </a:xfrm>
          <a:prstGeom prst="rect">
            <a:avLst/>
          </a:prstGeom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F9B15C78-6DEF-487F-8D36-FF05A67EC91C}"/>
              </a:ext>
            </a:extLst>
          </p:cNvPr>
          <p:cNvSpPr/>
          <p:nvPr/>
        </p:nvSpPr>
        <p:spPr bwMode="auto">
          <a:xfrm>
            <a:off x="3647729" y="2326814"/>
            <a:ext cx="45719" cy="4571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 sz="1800">
              <a:ea typeface="ＭＳ Ｐゴシック" pitchFamily="50" charset="-128"/>
            </a:endParaRP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D61A15B2-5602-45C6-B39F-E5DDFFFB61D3}"/>
              </a:ext>
            </a:extLst>
          </p:cNvPr>
          <p:cNvSpPr/>
          <p:nvPr/>
        </p:nvSpPr>
        <p:spPr bwMode="auto">
          <a:xfrm>
            <a:off x="4052533" y="2187968"/>
            <a:ext cx="45719" cy="4571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 sz="1800">
              <a:ea typeface="ＭＳ Ｐゴシック" pitchFamily="50" charset="-128"/>
            </a:endParaRP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A835608A-805B-4D43-B1B3-83D0AF4A222B}"/>
              </a:ext>
            </a:extLst>
          </p:cNvPr>
          <p:cNvSpPr/>
          <p:nvPr/>
        </p:nvSpPr>
        <p:spPr bwMode="auto">
          <a:xfrm>
            <a:off x="5771749" y="2328860"/>
            <a:ext cx="45719" cy="4571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 sz="1800">
              <a:ea typeface="ＭＳ Ｐゴシック" pitchFamily="50" charset="-128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F165626E-48E7-4392-A6DA-29F1EFC271B8}"/>
              </a:ext>
            </a:extLst>
          </p:cNvPr>
          <p:cNvSpPr/>
          <p:nvPr/>
        </p:nvSpPr>
        <p:spPr bwMode="auto">
          <a:xfrm>
            <a:off x="6096000" y="2233754"/>
            <a:ext cx="45719" cy="4571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 sz="1800">
              <a:ea typeface="ＭＳ Ｐゴシック" pitchFamily="50" charset="-128"/>
            </a:endParaRPr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58A2B732-BB1A-49A2-9695-8ABD65CC976E}"/>
              </a:ext>
            </a:extLst>
          </p:cNvPr>
          <p:cNvSpPr/>
          <p:nvPr/>
        </p:nvSpPr>
        <p:spPr bwMode="auto">
          <a:xfrm>
            <a:off x="3431705" y="2968130"/>
            <a:ext cx="45719" cy="4571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 sz="1800">
              <a:ea typeface="ＭＳ Ｐゴシック" pitchFamily="50" charset="-128"/>
            </a:endParaRPr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E5CB8ED8-FCA4-4C91-91EA-BEB550118C4C}"/>
              </a:ext>
            </a:extLst>
          </p:cNvPr>
          <p:cNvSpPr/>
          <p:nvPr/>
        </p:nvSpPr>
        <p:spPr bwMode="auto">
          <a:xfrm>
            <a:off x="3102579" y="2976820"/>
            <a:ext cx="45719" cy="4571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 sz="1800">
              <a:ea typeface="ＭＳ Ｐゴシック" pitchFamily="50" charset="-128"/>
            </a:endParaRP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D4F46705-4D74-4472-9509-44B791FBC3EF}"/>
              </a:ext>
            </a:extLst>
          </p:cNvPr>
          <p:cNvSpPr/>
          <p:nvPr/>
        </p:nvSpPr>
        <p:spPr bwMode="auto">
          <a:xfrm>
            <a:off x="5519937" y="2959231"/>
            <a:ext cx="45719" cy="4571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 sz="1800">
              <a:ea typeface="ＭＳ Ｐゴシック" pitchFamily="50" charset="-128"/>
            </a:endParaRPr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FFCFC53D-2510-4E45-B71C-F546D43B7830}"/>
              </a:ext>
            </a:extLst>
          </p:cNvPr>
          <p:cNvSpPr/>
          <p:nvPr/>
        </p:nvSpPr>
        <p:spPr bwMode="auto">
          <a:xfrm>
            <a:off x="5236530" y="2991907"/>
            <a:ext cx="45719" cy="4571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 sz="1800">
              <a:ea typeface="ＭＳ Ｐゴシック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51F40FC-997E-4B7E-ABB2-A9AC753C2129}"/>
                  </a:ext>
                </a:extLst>
              </p:cNvPr>
              <p:cNvSpPr txBox="1"/>
              <p:nvPr/>
            </p:nvSpPr>
            <p:spPr>
              <a:xfrm>
                <a:off x="2988733" y="2959231"/>
                <a:ext cx="292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1800" b="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851F40FC-997E-4B7E-ABB2-A9AC753C2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733" y="2959231"/>
                <a:ext cx="292772" cy="276999"/>
              </a:xfrm>
              <a:prstGeom prst="rect">
                <a:avLst/>
              </a:prstGeom>
              <a:blipFill>
                <a:blip r:embed="rId7"/>
                <a:stretch>
                  <a:fillRect l="-10417" r="-8333" b="-17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0209ECEF-D178-42E5-B54B-754F7F837DD4}"/>
                  </a:ext>
                </a:extLst>
              </p:cNvPr>
              <p:cNvSpPr txBox="1"/>
              <p:nvPr/>
            </p:nvSpPr>
            <p:spPr>
              <a:xfrm>
                <a:off x="3330269" y="2976820"/>
                <a:ext cx="2980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1800" b="0" dirty="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0209ECEF-D178-42E5-B54B-754F7F837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269" y="2976820"/>
                <a:ext cx="298095" cy="276999"/>
              </a:xfrm>
              <a:prstGeom prst="rect">
                <a:avLst/>
              </a:prstGeom>
              <a:blipFill>
                <a:blip r:embed="rId8"/>
                <a:stretch>
                  <a:fillRect l="-10204" r="-8163" b="-17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D82FF29E-8D5C-4BE1-827C-E35524BC2957}"/>
                  </a:ext>
                </a:extLst>
              </p:cNvPr>
              <p:cNvSpPr txBox="1"/>
              <p:nvPr/>
            </p:nvSpPr>
            <p:spPr>
              <a:xfrm>
                <a:off x="3936604" y="1951703"/>
                <a:ext cx="3122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ja-JP" altLang="en-US" sz="1800" b="0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D82FF29E-8D5C-4BE1-827C-E35524BC2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604" y="1951703"/>
                <a:ext cx="312201" cy="276999"/>
              </a:xfrm>
              <a:prstGeom prst="rect">
                <a:avLst/>
              </a:prstGeom>
              <a:blipFill>
                <a:blip r:embed="rId9"/>
                <a:stretch>
                  <a:fillRect l="-9804" r="-1961"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AD1DB87E-8817-41F7-A895-6D48BE8CBB46}"/>
                  </a:ext>
                </a:extLst>
              </p:cNvPr>
              <p:cNvSpPr txBox="1"/>
              <p:nvPr/>
            </p:nvSpPr>
            <p:spPr>
              <a:xfrm>
                <a:off x="3390568" y="2095534"/>
                <a:ext cx="265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ja-JP" altLang="en-US" sz="1800" b="0" dirty="0"/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AD1DB87E-8817-41F7-A895-6D48BE8CB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568" y="2095534"/>
                <a:ext cx="265393" cy="276999"/>
              </a:xfrm>
              <a:prstGeom prst="rect">
                <a:avLst/>
              </a:prstGeom>
              <a:blipFill>
                <a:blip r:embed="rId10"/>
                <a:stretch>
                  <a:fillRect l="-11364" r="-9091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CD77A90F-0638-4AB4-BCE0-B2E42E8F4BCC}"/>
                  </a:ext>
                </a:extLst>
              </p:cNvPr>
              <p:cNvSpPr txBox="1"/>
              <p:nvPr/>
            </p:nvSpPr>
            <p:spPr>
              <a:xfrm>
                <a:off x="5121120" y="2974318"/>
                <a:ext cx="352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ja-JP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1800" b="0" dirty="0"/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CD77A90F-0638-4AB4-BCE0-B2E42E8F4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120" y="2974318"/>
                <a:ext cx="352084" cy="276999"/>
              </a:xfrm>
              <a:prstGeom prst="rect">
                <a:avLst/>
              </a:prstGeom>
              <a:blipFill>
                <a:blip r:embed="rId11"/>
                <a:stretch>
                  <a:fillRect l="-17241" t="-2222" r="-6897" b="-1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5E2C4E65-0DE1-427E-B86E-85994172AADD}"/>
                  </a:ext>
                </a:extLst>
              </p:cNvPr>
              <p:cNvSpPr txBox="1"/>
              <p:nvPr/>
            </p:nvSpPr>
            <p:spPr>
              <a:xfrm>
                <a:off x="5462655" y="2991907"/>
                <a:ext cx="3574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ja-JP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1800" b="0" dirty="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5E2C4E65-0DE1-427E-B86E-85994172A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655" y="2991907"/>
                <a:ext cx="357406" cy="276999"/>
              </a:xfrm>
              <a:prstGeom prst="rect">
                <a:avLst/>
              </a:prstGeom>
              <a:blipFill>
                <a:blip r:embed="rId12"/>
                <a:stretch>
                  <a:fillRect l="-16949" t="-2222" r="-6780" b="-1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0A2C2CDB-1E0A-4B00-BFD8-287224B72796}"/>
                  </a:ext>
                </a:extLst>
              </p:cNvPr>
              <p:cNvSpPr txBox="1"/>
              <p:nvPr/>
            </p:nvSpPr>
            <p:spPr>
              <a:xfrm>
                <a:off x="6068990" y="1966790"/>
                <a:ext cx="3715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ja-JP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ja-JP" altLang="en-US" sz="1800" b="0" dirty="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0A2C2CDB-1E0A-4B00-BFD8-287224B72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990" y="1966790"/>
                <a:ext cx="371512" cy="276999"/>
              </a:xfrm>
              <a:prstGeom prst="rect">
                <a:avLst/>
              </a:prstGeom>
              <a:blipFill>
                <a:blip r:embed="rId13"/>
                <a:stretch>
                  <a:fillRect l="-16393" t="-2222" r="-1639"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0958D113-FD6D-4C6A-90A9-32AA9EC86E96}"/>
                  </a:ext>
                </a:extLst>
              </p:cNvPr>
              <p:cNvSpPr txBox="1"/>
              <p:nvPr/>
            </p:nvSpPr>
            <p:spPr>
              <a:xfrm>
                <a:off x="5495357" y="2058914"/>
                <a:ext cx="3247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ja-JP" sz="18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ja-JP" sz="18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ja-JP" altLang="en-US" sz="1800" b="0" dirty="0"/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0958D113-FD6D-4C6A-90A9-32AA9EC86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357" y="2058914"/>
                <a:ext cx="324704" cy="276999"/>
              </a:xfrm>
              <a:prstGeom prst="rect">
                <a:avLst/>
              </a:prstGeom>
              <a:blipFill>
                <a:blip r:embed="rId14"/>
                <a:stretch>
                  <a:fillRect l="-18519" t="-2222" r="-7407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DE9E0D8-5331-49BC-A641-F6232799EFF6}"/>
              </a:ext>
            </a:extLst>
          </p:cNvPr>
          <p:cNvGrpSpPr/>
          <p:nvPr/>
        </p:nvGrpSpPr>
        <p:grpSpPr>
          <a:xfrm>
            <a:off x="3713212" y="2252632"/>
            <a:ext cx="2501234" cy="1847707"/>
            <a:chOff x="2570212" y="2252631"/>
            <a:chExt cx="2501234" cy="18477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矢印: 上カーブ 11">
                  <a:extLst>
                    <a:ext uri="{FF2B5EF4-FFF2-40B4-BE49-F238E27FC236}">
                      <a16:creationId xmlns:a16="http://schemas.microsoft.com/office/drawing/2014/main" id="{B7EF1D53-A53B-4FEB-81EB-06B8F6DEB887}"/>
                    </a:ext>
                  </a:extLst>
                </p:cNvPr>
                <p:cNvSpPr/>
                <p:nvPr/>
              </p:nvSpPr>
              <p:spPr bwMode="auto">
                <a:xfrm>
                  <a:off x="2570212" y="3638673"/>
                  <a:ext cx="1913075" cy="461665"/>
                </a:xfrm>
                <a:prstGeom prst="curvedUpArrow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  <a:ea typeface="ＭＳ Ｐゴシック" pitchFamily="50" charset="-128"/>
                          </a:rPr>
                          <m:t>𝒙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ＭＳ Ｐゴシック" pitchFamily="50" charset="-128"/>
                          </a:rPr>
                          <m:t>′=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ＭＳ Ｐゴシック" pitchFamily="50" charset="-128"/>
                          </a:rPr>
                          <m:t>𝒇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ＭＳ Ｐゴシック" pitchFamily="50" charset="-128"/>
                          </a:rPr>
                          <m:t>(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ＭＳ Ｐゴシック" pitchFamily="50" charset="-128"/>
                          </a:rPr>
                          <m:t>𝒙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ＭＳ Ｐゴシック" pitchFamily="50" charset="-128"/>
                          </a:rPr>
                          <m:t>;</m:t>
                        </m:r>
                        <m:r>
                          <a:rPr lang="en-US" altLang="ja-JP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ＭＳ Ｐゴシック" pitchFamily="50" charset="-128"/>
                          </a:rPr>
                          <m:t>𝒑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ＭＳ Ｐゴシック" pitchFamily="50" charset="-128"/>
                          </a:rPr>
                          <m:t>)</m:t>
                        </m:r>
                      </m:oMath>
                    </m:oMathPara>
                  </a14:m>
                  <a:endParaRPr lang="ja-JP" altLang="en-US" dirty="0">
                    <a:ea typeface="ＭＳ Ｐゴシック" pitchFamily="50" charset="-128"/>
                  </a:endParaRPr>
                </a:p>
              </p:txBody>
            </p:sp>
          </mc:Choice>
          <mc:Fallback xmlns="">
            <p:sp>
              <p:nvSpPr>
                <p:cNvPr id="12" name="矢印: 上カーブ 11">
                  <a:extLst>
                    <a:ext uri="{FF2B5EF4-FFF2-40B4-BE49-F238E27FC236}">
                      <a16:creationId xmlns:a16="http://schemas.microsoft.com/office/drawing/2014/main" id="{B7EF1D53-A53B-4FEB-81EB-06B8F6DEB8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70212" y="3638673"/>
                  <a:ext cx="1913075" cy="461665"/>
                </a:xfrm>
                <a:prstGeom prst="curvedUpArrow">
                  <a:avLst/>
                </a:prstGeom>
                <a:blipFill>
                  <a:blip r:embed="rId16"/>
                  <a:stretch>
                    <a:fillRect b="-16667"/>
                  </a:stretch>
                </a:blip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楕円 32">
              <a:extLst>
                <a:ext uri="{FF2B5EF4-FFF2-40B4-BE49-F238E27FC236}">
                  <a16:creationId xmlns:a16="http://schemas.microsoft.com/office/drawing/2014/main" id="{C34C8A24-CD7C-40FF-90E9-E0DC41192A71}"/>
                </a:ext>
              </a:extLst>
            </p:cNvPr>
            <p:cNvSpPr/>
            <p:nvPr/>
          </p:nvSpPr>
          <p:spPr bwMode="auto">
            <a:xfrm>
              <a:off x="4512673" y="2349672"/>
              <a:ext cx="45719" cy="4571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 sz="1800">
                <a:ea typeface="ＭＳ Ｐゴシック" pitchFamily="50" charset="-128"/>
              </a:endParaRPr>
            </a:p>
          </p:txBody>
        </p:sp>
        <p:sp>
          <p:nvSpPr>
            <p:cNvPr id="35" name="楕円 34">
              <a:extLst>
                <a:ext uri="{FF2B5EF4-FFF2-40B4-BE49-F238E27FC236}">
                  <a16:creationId xmlns:a16="http://schemas.microsoft.com/office/drawing/2014/main" id="{7C45A10E-DFC9-4639-B764-07CF68B029AC}"/>
                </a:ext>
              </a:extLst>
            </p:cNvPr>
            <p:cNvSpPr/>
            <p:nvPr/>
          </p:nvSpPr>
          <p:spPr bwMode="auto">
            <a:xfrm>
              <a:off x="5025727" y="2252631"/>
              <a:ext cx="45719" cy="4571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 sz="1800">
                <a:ea typeface="ＭＳ Ｐゴシック" pitchFamily="50" charset="-128"/>
              </a:endParaRPr>
            </a:p>
          </p:txBody>
        </p:sp>
        <p:sp>
          <p:nvSpPr>
            <p:cNvPr id="36" name="楕円 35">
              <a:extLst>
                <a:ext uri="{FF2B5EF4-FFF2-40B4-BE49-F238E27FC236}">
                  <a16:creationId xmlns:a16="http://schemas.microsoft.com/office/drawing/2014/main" id="{D584B3E1-608B-4322-B469-E224DF3AE4CF}"/>
                </a:ext>
              </a:extLst>
            </p:cNvPr>
            <p:cNvSpPr/>
            <p:nvPr/>
          </p:nvSpPr>
          <p:spPr bwMode="auto">
            <a:xfrm>
              <a:off x="4131302" y="2922410"/>
              <a:ext cx="45719" cy="4571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 sz="1800">
                <a:ea typeface="ＭＳ Ｐゴシック" pitchFamily="50" charset="-128"/>
              </a:endParaRPr>
            </a:p>
          </p:txBody>
        </p:sp>
        <p:sp>
          <p:nvSpPr>
            <p:cNvPr id="37" name="楕円 36">
              <a:extLst>
                <a:ext uri="{FF2B5EF4-FFF2-40B4-BE49-F238E27FC236}">
                  <a16:creationId xmlns:a16="http://schemas.microsoft.com/office/drawing/2014/main" id="{5848C0FA-78D8-4B31-8144-C62086444DCA}"/>
                </a:ext>
              </a:extLst>
            </p:cNvPr>
            <p:cNvSpPr/>
            <p:nvPr/>
          </p:nvSpPr>
          <p:spPr bwMode="auto">
            <a:xfrm>
              <a:off x="4437568" y="2944714"/>
              <a:ext cx="45719" cy="4571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 sz="1800">
                <a:ea typeface="ＭＳ Ｐゴシック" pitchFamily="50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2EB3BEB4-0EF1-4237-810D-3B4C3857415F}"/>
                  </a:ext>
                </a:extLst>
              </p:cNvPr>
              <p:cNvSpPr/>
              <p:nvPr/>
            </p:nvSpPr>
            <p:spPr>
              <a:xfrm>
                <a:off x="2351584" y="4816464"/>
                <a:ext cx="5277214" cy="9882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sSubPr>
                        <m:e>
                          <m:r>
                            <a:rPr lang="en-US" altLang="ja-JP" b="0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ja-JP" b="0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𝐿𝑆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b="0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b="0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ja-JP" b="0" i="1"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ja-JP" b="0" i="1"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b="0" i="1"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altLang="ja-JP" b="0" i="1"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b="0" i="1"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ja-JP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b="0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b="0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ja-JP" b="0" i="1"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ja-JP" b="0" i="1"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altLang="ja-JP" b="0" i="1"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b="0" i="1">
                                              <a:latin typeface="Cambria Math" panose="02040503050406030204" pitchFamily="18" charset="0"/>
                                              <a:ea typeface="ＭＳ Ｐゴシック" pitchFamily="50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  <a:ea typeface="ＭＳ Ｐゴシック" pitchFamily="50" charset="-128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ja-JP" b="0" i="1">
                                              <a:latin typeface="Cambria Math" panose="02040503050406030204" pitchFamily="18" charset="0"/>
                                              <a:ea typeface="ＭＳ Ｐゴシック" pitchFamily="50" charset="-128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ja-JP" b="0" i="1"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  <m:t>;</m:t>
                                      </m:r>
                                      <m:r>
                                        <a:rPr lang="en-US" altLang="ja-JP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  <m:t>𝒑</m:t>
                                      </m:r>
                                    </m:e>
                                  </m:d>
                                  <m:r>
                                    <a:rPr lang="en-US" altLang="ja-JP" b="0" i="1"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ja-JP" b="0" i="1"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ja-JP" b="0" i="1"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ja-JP" b="0" i="1"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′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ja-JP" b="0" i="1"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ja-JP" altLang="en-US" b="0" dirty="0"/>
              </a:p>
            </p:txBody>
          </p:sp>
        </mc:Choice>
        <mc:Fallback xmlns="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2EB3BEB4-0EF1-4237-810D-3B4C38574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4816464"/>
                <a:ext cx="5277214" cy="98828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4BC2B0EA-D98C-42D5-8594-C87C0953B067}"/>
                  </a:ext>
                </a:extLst>
              </p:cNvPr>
              <p:cNvSpPr txBox="1"/>
              <p:nvPr/>
            </p:nvSpPr>
            <p:spPr>
              <a:xfrm>
                <a:off x="5121121" y="5804749"/>
                <a:ext cx="17867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200" b="0">
                    <a:latin typeface="+mn-lt"/>
                  </a:rPr>
                  <a:t>Predicted </a:t>
                </a:r>
                <a:r>
                  <a:rPr lang="en-US" altLang="ja-JP" sz="1200" b="0" dirty="0">
                    <a:latin typeface="+mn-lt"/>
                  </a:rPr>
                  <a:t>location by </a:t>
                </a:r>
              </a:p>
              <a:p>
                <a:r>
                  <a:rPr lang="en-US" altLang="ja-JP" sz="1200" b="0" dirty="0">
                    <a:latin typeface="+mn-lt"/>
                  </a:rPr>
                  <a:t>transformation model </a:t>
                </a:r>
                <a14:m>
                  <m:oMath xmlns:m="http://schemas.openxmlformats.org/officeDocument/2006/math">
                    <m:r>
                      <a:rPr lang="en-US" altLang="ja-JP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50" charset="-128"/>
                      </a:rPr>
                      <m:t>𝒑</m:t>
                    </m:r>
                  </m:oMath>
                </a14:m>
                <a:endParaRPr lang="ja-JP" altLang="en-US" sz="12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4BC2B0EA-D98C-42D5-8594-C87C0953B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121" y="5804749"/>
                <a:ext cx="1786771" cy="461665"/>
              </a:xfrm>
              <a:prstGeom prst="rect">
                <a:avLst/>
              </a:prstGeom>
              <a:blipFill>
                <a:blip r:embed="rId1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072E467-B890-4F31-A4DE-A1BA5D49D1B2}"/>
              </a:ext>
            </a:extLst>
          </p:cNvPr>
          <p:cNvSpPr txBox="1"/>
          <p:nvPr/>
        </p:nvSpPr>
        <p:spPr>
          <a:xfrm>
            <a:off x="6958784" y="5726000"/>
            <a:ext cx="111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0" dirty="0">
                <a:latin typeface="+mn-lt"/>
              </a:rPr>
              <a:t>measurement</a:t>
            </a:r>
            <a:endParaRPr lang="ja-JP" altLang="en-US" sz="1200" b="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/>
              <p:cNvSpPr>
                <a:spLocks noGrp="1"/>
              </p:cNvSpPr>
              <p:nvPr>
                <p:ph type="title"/>
              </p:nvPr>
            </p:nvSpPr>
            <p:spPr>
              <a:xfrm>
                <a:off x="1609187" y="720542"/>
                <a:ext cx="8973626" cy="1018968"/>
              </a:xfrm>
            </p:spPr>
            <p:txBody>
              <a:bodyPr/>
              <a:lstStyle/>
              <a:p>
                <a:pPr algn="l"/>
                <a:r>
                  <a:rPr lang="en-US" altLang="ja-JP" sz="2000" dirty="0"/>
                  <a:t>If we can assume a </a:t>
                </a:r>
                <a:r>
                  <a:rPr lang="en-US" altLang="ja-JP" sz="2000" dirty="0">
                    <a:solidFill>
                      <a:srgbClr val="C00000"/>
                    </a:solidFill>
                  </a:rPr>
                  <a:t>linear relationship </a:t>
                </a:r>
                <a:br>
                  <a:rPr lang="en-US" altLang="ja-JP" sz="2000" dirty="0">
                    <a:solidFill>
                      <a:srgbClr val="C00000"/>
                    </a:solidFill>
                  </a:rPr>
                </a:br>
                <a:r>
                  <a:rPr lang="en-US" altLang="ja-JP" sz="2000" dirty="0"/>
                  <a:t>between the amount of motion</a:t>
                </a:r>
                <a14:m>
                  <m:oMath xmlns:m="http://schemas.openxmlformats.org/officeDocument/2006/math">
                    <m:r>
                      <a:rPr lang="en-US" altLang="ja-JP" sz="2000">
                        <a:latin typeface="Cambria Math" panose="02040503050406030204" pitchFamily="18" charset="0"/>
                        <a:ea typeface="ＭＳ Ｐゴシック" pitchFamily="50" charset="-128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000">
                        <a:latin typeface="Cambria Math" panose="02040503050406030204" pitchFamily="18" charset="0"/>
                        <a:ea typeface="ＭＳ Ｐゴシック" pitchFamily="50" charset="-128"/>
                      </a:rPr>
                      <m:t>Δ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  <a:ea typeface="ＭＳ Ｐゴシック" pitchFamily="50" charset="-128"/>
                      </a:rPr>
                      <m:t>𝒙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ea typeface="ＭＳ Ｐゴシック" pitchFamily="50" charset="-128"/>
                      </a:rPr>
                      <m:t>=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  <a:ea typeface="ＭＳ Ｐゴシック" pitchFamily="50" charset="-128"/>
                      </a:rPr>
                      <m:t>𝒙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ea typeface="ＭＳ Ｐゴシック" pitchFamily="50" charset="-128"/>
                      </a:rPr>
                      <m:t>′−</m:t>
                    </m:r>
                    <m:r>
                      <a:rPr lang="en-US" altLang="ja-JP" sz="2000" b="1" i="1">
                        <a:latin typeface="Cambria Math" panose="02040503050406030204" pitchFamily="18" charset="0"/>
                        <a:ea typeface="ＭＳ Ｐゴシック" pitchFamily="50" charset="-128"/>
                      </a:rPr>
                      <m:t>𝒙</m:t>
                    </m:r>
                  </m:oMath>
                </a14:m>
                <a:r>
                  <a:rPr lang="ja-JP" altLang="en-US" sz="2000" dirty="0"/>
                  <a:t> </a:t>
                </a:r>
                <a:r>
                  <a:rPr lang="en-US" altLang="ja-JP" sz="2000" dirty="0"/>
                  <a:t>and the unknown parameters </a:t>
                </a:r>
                <a14:m>
                  <m:oMath xmlns:m="http://schemas.openxmlformats.org/officeDocument/2006/math">
                    <m:r>
                      <a:rPr lang="en-US" altLang="ja-JP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ＭＳ Ｐゴシック" pitchFamily="50" charset="-128"/>
                      </a:rPr>
                      <m:t>𝒑</m:t>
                    </m:r>
                  </m:oMath>
                </a14:m>
                <a:endParaRPr lang="ja-JP" altLang="en-US" sz="2000" b="1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09187" y="720542"/>
                <a:ext cx="8973626" cy="1018968"/>
              </a:xfrm>
              <a:blipFill>
                <a:blip r:embed="rId2"/>
                <a:stretch>
                  <a:fillRect l="-7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9D1A2E-2B41-4360-A431-7281345CAAA3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  <p:sp>
        <p:nvSpPr>
          <p:cNvPr id="3" name="正方形/長方形 2"/>
          <p:cNvSpPr/>
          <p:nvPr/>
        </p:nvSpPr>
        <p:spPr bwMode="auto">
          <a:xfrm>
            <a:off x="1350281" y="5822771"/>
            <a:ext cx="9577064" cy="90567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ea typeface="ＭＳ Ｐゴシック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正方形/長方形 10"/>
              <p:cNvSpPr/>
              <p:nvPr/>
            </p:nvSpPr>
            <p:spPr>
              <a:xfrm>
                <a:off x="1343473" y="223867"/>
                <a:ext cx="4884735" cy="466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b="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Matched </a:t>
                </a:r>
                <a:r>
                  <a:rPr lang="en-US" altLang="ja-JP" b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Feature 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{(</m:t>
                        </m:r>
                        <m:sSub>
                          <m:sSubPr>
                            <m:ctrlPr>
                              <a:rPr lang="ja-JP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ja-JP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𝒙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)}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正方形/長方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3" y="223867"/>
                <a:ext cx="4884735" cy="466666"/>
              </a:xfrm>
              <a:prstGeom prst="rect">
                <a:avLst/>
              </a:prstGeom>
              <a:blipFill>
                <a:blip r:embed="rId3"/>
                <a:stretch>
                  <a:fillRect l="-1870" t="-11842" b="-27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/>
              <p:cNvSpPr txBox="1"/>
              <p:nvPr/>
            </p:nvSpPr>
            <p:spPr>
              <a:xfrm>
                <a:off x="1559496" y="5305099"/>
                <a:ext cx="70750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600" b="0" dirty="0"/>
                  <a:t>Minimum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ja-JP" sz="1600" b="0" i="1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altLang="ja-JP" sz="1600" b="0">
                            <a:latin typeface="Cambria Math" panose="02040503050406030204" pitchFamily="18" charset="0"/>
                          </a:rPr>
                          <m:t>LS</m:t>
                        </m:r>
                      </m:sub>
                    </m:sSub>
                  </m:oMath>
                </a14:m>
                <a:r>
                  <a:rPr lang="en-US" altLang="ja-JP" sz="1600" b="0" dirty="0"/>
                  <a:t> can be found by solving symmetric positive definite (SPD) system :</a:t>
                </a:r>
                <a:endParaRPr lang="ja-JP" altLang="en-US" sz="1600" b="0" dirty="0"/>
              </a:p>
            </p:txBody>
          </p:sp>
        </mc:Choice>
        <mc:Fallback xmlns="">
          <p:sp>
            <p:nvSpPr>
              <p:cNvPr id="5" name="テキスト ボックス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5305099"/>
                <a:ext cx="7075078" cy="338554"/>
              </a:xfrm>
              <a:prstGeom prst="rect">
                <a:avLst/>
              </a:prstGeom>
              <a:blipFill>
                <a:blip r:embed="rId4"/>
                <a:stretch>
                  <a:fillRect l="-517" t="-5357" b="-2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4E55DEE-1951-489D-B0AC-160DDF0E1AFF}"/>
              </a:ext>
            </a:extLst>
          </p:cNvPr>
          <p:cNvSpPr txBox="1"/>
          <p:nvPr/>
        </p:nvSpPr>
        <p:spPr>
          <a:xfrm>
            <a:off x="7184506" y="3717033"/>
            <a:ext cx="3231975" cy="461665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b="0" dirty="0"/>
              <a:t>LLS: linear least squares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B2A45691-3DB6-48BA-8CE6-21AD5FD61A6B}"/>
                  </a:ext>
                </a:extLst>
              </p:cNvPr>
              <p:cNvSpPr/>
              <p:nvPr/>
            </p:nvSpPr>
            <p:spPr>
              <a:xfrm>
                <a:off x="1415481" y="1664996"/>
                <a:ext cx="5206893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1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sSupPr>
                        <m:e>
                          <m:r>
                            <a:rPr lang="en-US" altLang="ja-JP" sz="1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𝒙</m:t>
                          </m:r>
                        </m:e>
                        <m:sup>
                          <m:r>
                            <a:rPr lang="en-US" altLang="ja-JP" sz="1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′</m:t>
                          </m:r>
                        </m:sup>
                      </m:sSup>
                      <m:r>
                        <a:rPr lang="en-US" altLang="ja-JP" sz="1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=</m:t>
                      </m:r>
                      <m:r>
                        <a:rPr lang="en-US" altLang="ja-JP" sz="1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𝒇</m:t>
                      </m:r>
                      <m:d>
                        <m:dPr>
                          <m:ctrlPr>
                            <a:rPr lang="en-US" altLang="ja-JP" sz="18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dPr>
                        <m:e>
                          <m:r>
                            <a:rPr lang="en-US" altLang="ja-JP" sz="1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𝒙</m:t>
                          </m:r>
                          <m:r>
                            <a:rPr lang="en-US" altLang="ja-JP" sz="18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;</m:t>
                          </m:r>
                          <m:r>
                            <a:rPr lang="en-US" altLang="ja-JP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𝒑</m:t>
                          </m:r>
                        </m:e>
                      </m:d>
                      <m:r>
                        <a:rPr lang="en-US" altLang="ja-JP" sz="1800" b="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=</m:t>
                      </m:r>
                      <m:d>
                        <m:dPr>
                          <m:ctrlPr>
                            <a:rPr lang="en-US" altLang="ja-JP" sz="1800" b="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1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</m:ctrlPr>
                            </m:fPr>
                            <m:num>
                              <m:r>
                                <a:rPr lang="ja-JP" altLang="en-US" sz="1800" b="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  <m:t>𝜕</m:t>
                              </m:r>
                              <m:r>
                                <a:rPr lang="en-US" altLang="ja-JP" sz="1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ja-JP" sz="1800" b="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18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𝒙</m:t>
                                  </m:r>
                                  <m:r>
                                    <a:rPr lang="en-US" altLang="ja-JP" sz="1800" b="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;</m:t>
                                  </m:r>
                                  <m:r>
                                    <a:rPr lang="en-US" altLang="ja-JP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𝒑</m:t>
                                  </m:r>
                                </m:e>
                              </m:d>
                            </m:num>
                            <m:den>
                              <m:r>
                                <a:rPr lang="ja-JP" altLang="en-US" sz="1800" b="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  <m:t>𝜕</m:t>
                              </m:r>
                              <m:r>
                                <a:rPr lang="en-US" altLang="ja-JP" sz="1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  <m:t>𝒑</m:t>
                              </m:r>
                            </m:den>
                          </m:f>
                        </m:e>
                      </m:d>
                      <m:r>
                        <a:rPr lang="en-US" altLang="ja-JP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𝒑</m:t>
                      </m:r>
                      <m:r>
                        <a:rPr lang="en-US" altLang="ja-JP" sz="1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+</m:t>
                      </m:r>
                      <m:r>
                        <a:rPr lang="en-US" altLang="ja-JP" sz="1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𝒙</m:t>
                      </m:r>
                      <m:r>
                        <a:rPr lang="en-US" altLang="ja-JP" sz="1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=</m:t>
                      </m:r>
                      <m:r>
                        <a:rPr lang="en-US" altLang="ja-JP" sz="18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𝑱</m:t>
                      </m:r>
                      <m:d>
                        <m:dPr>
                          <m:ctrlPr>
                            <a:rPr lang="en-US" altLang="ja-JP" sz="1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dPr>
                        <m:e>
                          <m:r>
                            <a:rPr lang="en-US" altLang="ja-JP" sz="1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𝒙</m:t>
                          </m:r>
                        </m:e>
                      </m:d>
                      <m:r>
                        <a:rPr lang="en-US" altLang="ja-JP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𝒑</m:t>
                      </m:r>
                      <m:r>
                        <a:rPr lang="en-US" altLang="ja-JP" sz="1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+</m:t>
                      </m:r>
                      <m:r>
                        <a:rPr lang="en-US" altLang="ja-JP" sz="1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𝒙</m:t>
                      </m:r>
                    </m:oMath>
                  </m:oMathPara>
                </a14:m>
                <a:endParaRPr lang="ja-JP" altLang="en-US" sz="1800" dirty="0"/>
              </a:p>
            </p:txBody>
          </p:sp>
        </mc:Choice>
        <mc:Fallback xmlns="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B2A45691-3DB6-48BA-8CE6-21AD5FD61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1" y="1664996"/>
                <a:ext cx="5206893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CE48A8C-58A4-49D8-8544-D36AC639E8D0}"/>
              </a:ext>
            </a:extLst>
          </p:cNvPr>
          <p:cNvSpPr txBox="1"/>
          <p:nvPr/>
        </p:nvSpPr>
        <p:spPr>
          <a:xfrm>
            <a:off x="4943873" y="2124203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0" dirty="0">
                <a:solidFill>
                  <a:schemeClr val="accent1">
                    <a:lumMod val="50000"/>
                  </a:schemeClr>
                </a:solidFill>
              </a:rPr>
              <a:t>Jacobian</a:t>
            </a:r>
            <a:endParaRPr lang="ja-JP" altLang="en-US" sz="2000" b="0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02BBF61-8B2C-38A5-FD63-87DFCAAEB89B}"/>
                  </a:ext>
                </a:extLst>
              </p:cNvPr>
              <p:cNvSpPr txBox="1"/>
              <p:nvPr/>
            </p:nvSpPr>
            <p:spPr>
              <a:xfrm>
                <a:off x="5591945" y="2617553"/>
                <a:ext cx="2664191" cy="764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ja-JP" sz="18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18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ja-JP" sz="18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ja-JP" sz="1800" b="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18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𝑱</m:t>
                                  </m:r>
                                  <m:d>
                                    <m:dPr>
                                      <m:ctrlPr>
                                        <a:rPr lang="en-US" altLang="ja-JP" sz="18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1800" b="0" i="1">
                                              <a:solidFill>
                                                <a:schemeClr val="accent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ＭＳ Ｐゴシック" pitchFamily="50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solidFill>
                                                <a:schemeClr val="accent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ＭＳ Ｐゴシック" pitchFamily="50" charset="-128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b="0" i="1">
                                              <a:solidFill>
                                                <a:schemeClr val="accent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ＭＳ Ｐゴシック" pitchFamily="50" charset="-128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ja-JP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𝒑</m:t>
                                  </m:r>
                                  <m:r>
                                    <a:rPr lang="en-US" altLang="ja-JP" sz="1800" b="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800" b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altLang="ja-JP" sz="1800" b="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ja-JP" sz="1800" b="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sz="18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18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ja-JP" sz="18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ja-JP" altLang="en-US" sz="18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002BBF61-8B2C-38A5-FD63-87DFCAAEB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5" y="2617553"/>
                <a:ext cx="2664191" cy="7645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03A9F6C-D850-71B3-2130-BE7B0B54EED2}"/>
                  </a:ext>
                </a:extLst>
              </p:cNvPr>
              <p:cNvSpPr txBox="1"/>
              <p:nvPr/>
            </p:nvSpPr>
            <p:spPr>
              <a:xfrm>
                <a:off x="911424" y="3384005"/>
                <a:ext cx="7259174" cy="1784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sSubPr>
                        <m:e>
                          <m:r>
                            <a:rPr lang="en-US" altLang="ja-JP" sz="18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ja-JP" sz="18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𝐿𝐿𝑆</m:t>
                          </m:r>
                        </m:sub>
                      </m:sSub>
                      <m:r>
                        <a:rPr lang="en-US" altLang="ja-JP" sz="1800" b="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18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18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ja-JP" sz="18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ja-JP" sz="1800" b="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18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𝑱</m:t>
                                  </m:r>
                                  <m:d>
                                    <m:dPr>
                                      <m:ctrlPr>
                                        <a:rPr lang="en-US" altLang="ja-JP" sz="18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1800" b="0" i="1">
                                              <a:solidFill>
                                                <a:schemeClr val="accent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ＭＳ Ｐゴシック" pitchFamily="50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solidFill>
                                                <a:schemeClr val="accent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ＭＳ Ｐゴシック" pitchFamily="50" charset="-128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b="0" i="1">
                                              <a:solidFill>
                                                <a:schemeClr val="accent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ＭＳ Ｐゴシック" pitchFamily="50" charset="-128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ja-JP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𝒑</m:t>
                                  </m:r>
                                  <m:r>
                                    <a:rPr lang="en-US" altLang="ja-JP" sz="1800" b="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ja-JP" sz="1800" b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altLang="ja-JP" sz="1800" b="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ja-JP" sz="1800" b="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sz="18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ja-JP" sz="1800" b="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=</m:t>
                      </m:r>
                      <m:sSup>
                        <m:sSupPr>
                          <m:ctrlPr>
                            <a:rPr lang="en-US" altLang="ja-JP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sSupPr>
                        <m:e>
                          <m:r>
                            <a:rPr lang="en-US" altLang="ja-JP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𝒑</m:t>
                          </m:r>
                        </m:e>
                        <m:sup>
                          <m:r>
                            <a:rPr lang="en-US" altLang="ja-JP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𝑻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ja-JP" sz="1800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18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ja-JP" sz="18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ja-JP" sz="18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8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𝑱</m:t>
                                  </m:r>
                                </m:e>
                                <m:sup>
                                  <m:r>
                                    <a:rPr lang="en-US" altLang="ja-JP" sz="18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𝑻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ja-JP" sz="18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1800" b="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ja-JP" sz="1800" b="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ja-JP" sz="1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  <m:t>𝑱</m:t>
                              </m:r>
                              <m:d>
                                <m:dPr>
                                  <m:ctrlPr>
                                    <a:rPr lang="en-US" altLang="ja-JP" sz="18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1800" b="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ja-JP" sz="1800" b="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altLang="ja-JP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𝒑</m:t>
                      </m:r>
                      <m:sSup>
                        <m:sSupPr>
                          <m:ctrlPr>
                            <a:rPr lang="en-US" altLang="ja-JP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sSupPr>
                        <m:e>
                          <m:r>
                            <a:rPr lang="en-US" altLang="ja-JP" sz="1800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−</m:t>
                          </m:r>
                          <m:r>
                            <a:rPr lang="en-US" altLang="ja-JP" sz="1800" b="0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2</m:t>
                          </m:r>
                          <m:r>
                            <a:rPr lang="en-US" altLang="ja-JP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𝒑</m:t>
                          </m:r>
                        </m:e>
                        <m:sup>
                          <m:r>
                            <a:rPr lang="en-US" altLang="ja-JP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𝑻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ja-JP" sz="1800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ja-JP" sz="18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ja-JP" sz="18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ja-JP" sz="18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8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𝑱</m:t>
                                  </m:r>
                                </m:e>
                                <m:sup>
                                  <m:r>
                                    <a:rPr lang="en-US" altLang="ja-JP" sz="18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𝑻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ja-JP" sz="18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1800" b="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ja-JP" sz="1800" b="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ja-JP" sz="1800" b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altLang="ja-JP" sz="1800" b="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ja-JP" sz="1800" b="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ja-JP" sz="1800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18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1800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ja-JP" sz="18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ja-JP" sz="1800" b="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ja-JP" sz="1800" b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altLang="ja-JP" sz="1800" b="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ja-JP" sz="1800" b="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ＭＳ Ｐゴシック" pitchFamily="50" charset="-128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sz="1800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ja-JP" sz="1800" b="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=</m:t>
                      </m:r>
                      <m:sSup>
                        <m:sSupPr>
                          <m:ctrlPr>
                            <a:rPr lang="en-US" altLang="ja-JP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sSupPr>
                        <m:e>
                          <m:r>
                            <a:rPr lang="en-US" altLang="ja-JP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𝒑</m:t>
                          </m:r>
                        </m:e>
                        <m:sup>
                          <m:r>
                            <a:rPr lang="en-US" altLang="ja-JP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𝑻</m:t>
                          </m:r>
                        </m:sup>
                      </m:sSup>
                      <m:r>
                        <a:rPr lang="en-US" altLang="ja-JP" sz="1800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𝑨</m:t>
                      </m:r>
                      <m:r>
                        <a:rPr lang="en-US" altLang="ja-JP" sz="1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𝒑</m:t>
                      </m:r>
                      <m:sSup>
                        <m:sSupPr>
                          <m:ctrlPr>
                            <a:rPr lang="en-US" altLang="ja-JP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sSupPr>
                        <m:e>
                          <m:r>
                            <a:rPr lang="en-US" altLang="ja-JP" sz="1800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−</m:t>
                          </m:r>
                          <m:r>
                            <a:rPr lang="en-US" altLang="ja-JP" sz="1800" b="0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2</m:t>
                          </m:r>
                          <m:r>
                            <a:rPr lang="en-US" altLang="ja-JP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𝒑</m:t>
                          </m:r>
                        </m:e>
                        <m:sup>
                          <m:r>
                            <a:rPr lang="en-US" altLang="ja-JP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𝑻</m:t>
                          </m:r>
                        </m:sup>
                      </m:sSup>
                      <m:r>
                        <a:rPr lang="en-US" altLang="ja-JP" sz="1800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𝒃</m:t>
                      </m:r>
                      <m:r>
                        <a:rPr lang="en-US" altLang="ja-JP" sz="1800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+</m:t>
                      </m:r>
                      <m:r>
                        <a:rPr lang="en-US" altLang="ja-JP" sz="1800" b="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𝑐</m:t>
                      </m:r>
                    </m:oMath>
                  </m:oMathPara>
                </a14:m>
                <a:endParaRPr lang="ja-JP" altLang="en-US" sz="1800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03A9F6C-D850-71B3-2130-BE7B0B54E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3384005"/>
                <a:ext cx="7259174" cy="1784271"/>
              </a:xfrm>
              <a:prstGeom prst="rect">
                <a:avLst/>
              </a:prstGeom>
              <a:blipFill>
                <a:blip r:embed="rId7"/>
                <a:stretch>
                  <a:fillRect b="-10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C42A0F29-64DA-0EE5-5181-8F1BFD110296}"/>
                  </a:ext>
                </a:extLst>
              </p:cNvPr>
              <p:cNvSpPr txBox="1"/>
              <p:nvPr/>
            </p:nvSpPr>
            <p:spPr>
              <a:xfrm>
                <a:off x="1703512" y="5997778"/>
                <a:ext cx="1800200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𝑨</m:t>
                      </m:r>
                      <m:r>
                        <a:rPr lang="en-US" altLang="ja-JP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𝒑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𝒃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C42A0F29-64DA-0EE5-5181-8F1BFD110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5997778"/>
                <a:ext cx="1800200" cy="468205"/>
              </a:xfrm>
              <a:prstGeom prst="rect">
                <a:avLst/>
              </a:prstGeom>
              <a:blipFill>
                <a:blip r:embed="rId8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1738F334-3504-006D-874A-702CDB25B34B}"/>
                  </a:ext>
                </a:extLst>
              </p:cNvPr>
              <p:cNvSpPr txBox="1"/>
              <p:nvPr/>
            </p:nvSpPr>
            <p:spPr>
              <a:xfrm>
                <a:off x="4457843" y="5763833"/>
                <a:ext cx="3276315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𝑨</m:t>
                      </m:r>
                      <m:r>
                        <a:rPr lang="en-US" altLang="ja-JP" b="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ja-JP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  <m:t>𝑱</m:t>
                              </m:r>
                            </m:e>
                            <m:sup>
                              <m:r>
                                <a:rPr lang="en-US" altLang="ja-JP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  <m:t>𝑻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ja-JP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ja-JP" b="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𝑱</m:t>
                          </m:r>
                          <m:d>
                            <m:dPr>
                              <m:ctrlPr>
                                <a:rPr lang="en-US" altLang="ja-JP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ja-JP" b="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1738F334-3504-006D-874A-702CDB25B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843" y="5763833"/>
                <a:ext cx="3276315" cy="9885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A8C027BB-4C78-2FA6-62C5-E87B295B53B2}"/>
                  </a:ext>
                </a:extLst>
              </p:cNvPr>
              <p:cNvSpPr txBox="1"/>
              <p:nvPr/>
            </p:nvSpPr>
            <p:spPr>
              <a:xfrm>
                <a:off x="7363583" y="5739909"/>
                <a:ext cx="3024238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𝒃</m:t>
                      </m:r>
                      <m:r>
                        <a:rPr lang="en-US" altLang="ja-JP" b="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b="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ja-JP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  <m:t>𝑱</m:t>
                              </m:r>
                            </m:e>
                            <m:sup>
                              <m:r>
                                <a:rPr lang="en-US" altLang="ja-JP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  <m:t>𝑻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ja-JP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ja-JP" b="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ＭＳ Ｐゴシック" pitchFamily="50" charset="-128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ja-JP" b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altLang="ja-JP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ＭＳ Ｐゴシック" pitchFamily="50" charset="-128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A8C027BB-4C78-2FA6-62C5-E87B295B5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583" y="5739909"/>
                <a:ext cx="3024238" cy="9885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5A1E13C-3BD2-8096-8AD8-0344F5250B5C}"/>
                  </a:ext>
                </a:extLst>
              </p:cNvPr>
              <p:cNvSpPr txBox="1"/>
              <p:nvPr/>
            </p:nvSpPr>
            <p:spPr>
              <a:xfrm>
                <a:off x="1628703" y="2624850"/>
                <a:ext cx="302433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b="0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𝒙</m:t>
                          </m:r>
                        </m:e>
                        <m:sup>
                          <m:r>
                            <a:rPr lang="en-US" altLang="ja-JP" b="0" i="1"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′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𝒙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Δ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𝒙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=</m:t>
                      </m:r>
                      <m:r>
                        <a:rPr lang="en-US" altLang="ja-JP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𝑱</m:t>
                      </m:r>
                      <m:d>
                        <m:dPr>
                          <m:ctrlPr>
                            <a:rPr lang="en-US" altLang="ja-JP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</m:ctrlPr>
                        </m:dPr>
                        <m:e>
                          <m:r>
                            <a:rPr lang="en-US" altLang="ja-JP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50" charset="-128"/>
                            </a:rPr>
                            <m:t>𝒙</m:t>
                          </m:r>
                        </m:e>
                      </m:d>
                      <m:r>
                        <a:rPr lang="en-US" altLang="ja-JP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ＭＳ Ｐゴシック" pitchFamily="50" charset="-128"/>
                        </a:rPr>
                        <m:t>𝒑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5A1E13C-3BD2-8096-8AD8-0344F5250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703" y="2624850"/>
                <a:ext cx="3024336" cy="461665"/>
              </a:xfrm>
              <a:prstGeom prst="rect">
                <a:avLst/>
              </a:prstGeom>
              <a:blipFill>
                <a:blip r:embed="rId11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587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9D1A2E-2B41-4360-A431-7281345CAAA3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CADE7E55-38E2-565E-9950-F2802D595EB3}"/>
              </a:ext>
            </a:extLst>
          </p:cNvPr>
          <p:cNvGrpSpPr/>
          <p:nvPr/>
        </p:nvGrpSpPr>
        <p:grpSpPr>
          <a:xfrm>
            <a:off x="218050" y="1542014"/>
            <a:ext cx="11876528" cy="4407266"/>
            <a:chOff x="1188274" y="1542015"/>
            <a:chExt cx="9948287" cy="3691714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8274" y="1542015"/>
              <a:ext cx="9948287" cy="36917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楕円 8"/>
            <p:cNvSpPr/>
            <p:nvPr/>
          </p:nvSpPr>
          <p:spPr bwMode="auto">
            <a:xfrm>
              <a:off x="2518627" y="3585592"/>
              <a:ext cx="144016" cy="144016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ea typeface="ＭＳ Ｐゴシック" pitchFamily="50" charset="-128"/>
              </a:endParaRPr>
            </a:p>
          </p:txBody>
        </p:sp>
        <p:sp>
          <p:nvSpPr>
            <p:cNvPr id="10" name="楕円 9"/>
            <p:cNvSpPr/>
            <p:nvPr/>
          </p:nvSpPr>
          <p:spPr bwMode="auto">
            <a:xfrm>
              <a:off x="4583832" y="2852936"/>
              <a:ext cx="144016" cy="14401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ea typeface="ＭＳ Ｐゴシック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正方形/長方形 10"/>
                <p:cNvSpPr/>
                <p:nvPr/>
              </p:nvSpPr>
              <p:spPr>
                <a:xfrm>
                  <a:off x="2370344" y="3657601"/>
                  <a:ext cx="53854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ja-JP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11" name="正方形/長方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344" y="3657601"/>
                  <a:ext cx="538545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正方形/長方形 11"/>
                <p:cNvSpPr/>
                <p:nvPr/>
              </p:nvSpPr>
              <p:spPr>
                <a:xfrm>
                  <a:off x="4314560" y="2927817"/>
                  <a:ext cx="6186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ja-JP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′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12" name="正方形/長方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4560" y="2927817"/>
                  <a:ext cx="618695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楕円 12"/>
            <p:cNvSpPr/>
            <p:nvPr/>
          </p:nvSpPr>
          <p:spPr bwMode="auto">
            <a:xfrm>
              <a:off x="6058202" y="3314601"/>
              <a:ext cx="144016" cy="14401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ea typeface="ＭＳ Ｐゴシック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正方形/長方形 13"/>
                <p:cNvSpPr/>
                <p:nvPr/>
              </p:nvSpPr>
              <p:spPr>
                <a:xfrm>
                  <a:off x="5788930" y="3389482"/>
                  <a:ext cx="6186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ja-JP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′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14" name="正方形/長方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8930" y="3389482"/>
                  <a:ext cx="61869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楕円 14"/>
            <p:cNvSpPr/>
            <p:nvPr/>
          </p:nvSpPr>
          <p:spPr bwMode="auto">
            <a:xfrm>
              <a:off x="7478840" y="2547223"/>
              <a:ext cx="144016" cy="14401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ea typeface="ＭＳ Ｐゴシック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正方形/長方形 15"/>
                <p:cNvSpPr/>
                <p:nvPr/>
              </p:nvSpPr>
              <p:spPr>
                <a:xfrm>
                  <a:off x="7209568" y="2622104"/>
                  <a:ext cx="6186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ja-JP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′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16" name="正方形/長方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9568" y="2622104"/>
                  <a:ext cx="61869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楕円 16"/>
            <p:cNvSpPr/>
            <p:nvPr/>
          </p:nvSpPr>
          <p:spPr bwMode="auto">
            <a:xfrm>
              <a:off x="8834720" y="3320944"/>
              <a:ext cx="144016" cy="14401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ea typeface="ＭＳ Ｐゴシック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正方形/長方形 17"/>
                <p:cNvSpPr/>
                <p:nvPr/>
              </p:nvSpPr>
              <p:spPr>
                <a:xfrm>
                  <a:off x="8565448" y="3395825"/>
                  <a:ext cx="6186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ja-JP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′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18" name="正方形/長方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5448" y="3395825"/>
                  <a:ext cx="61869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楕円 18"/>
            <p:cNvSpPr/>
            <p:nvPr/>
          </p:nvSpPr>
          <p:spPr bwMode="auto">
            <a:xfrm>
              <a:off x="10392814" y="2712573"/>
              <a:ext cx="144016" cy="14401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ea typeface="ＭＳ Ｐゴシック" pitchFamily="50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正方形/長方形 19"/>
                <p:cNvSpPr/>
                <p:nvPr/>
              </p:nvSpPr>
              <p:spPr>
                <a:xfrm>
                  <a:off x="10123542" y="2787454"/>
                  <a:ext cx="6186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ja-JP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′</m:t>
                        </m:r>
                      </m:oMath>
                    </m:oMathPara>
                  </a14:m>
                  <a:endParaRPr lang="ja-JP" altLang="en-US" dirty="0"/>
                </a:p>
              </p:txBody>
            </p:sp>
          </mc:Choice>
          <mc:Fallback xmlns="">
            <p:sp>
              <p:nvSpPr>
                <p:cNvPr id="20" name="正方形/長方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3542" y="2787454"/>
                  <a:ext cx="618695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0"/>
              <p:cNvSpPr/>
              <p:nvPr/>
            </p:nvSpPr>
            <p:spPr>
              <a:xfrm>
                <a:off x="1621519" y="756043"/>
                <a:ext cx="4611775" cy="466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b="0" dirty="0">
                    <a:ea typeface="Cambria Math" panose="02040503050406030204" pitchFamily="18" charset="0"/>
                  </a:rPr>
                  <a:t>Matched </a:t>
                </a:r>
                <a:r>
                  <a:rPr lang="en-US" altLang="ja-JP" b="0">
                    <a:ea typeface="Cambria Math" panose="02040503050406030204" pitchFamily="18" charset="0"/>
                  </a:rPr>
                  <a:t>Feature 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{(</m:t>
                        </m:r>
                        <m:sSub>
                          <m:sSubPr>
                            <m:ctrlPr>
                              <a:rPr lang="ja-JP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ja-JP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𝒙</m:t>
                            </m:r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ＭＳ 明朝" panose="02020609040205080304" pitchFamily="17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)}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ＭＳ 明朝" panose="02020609040205080304" pitchFamily="17" charset="-128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正方形/長方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519" y="756043"/>
                <a:ext cx="4611775" cy="466666"/>
              </a:xfrm>
              <a:prstGeom prst="rect">
                <a:avLst/>
              </a:prstGeom>
              <a:blipFill>
                <a:blip r:embed="rId9"/>
                <a:stretch>
                  <a:fillRect l="-2114" t="-9091" b="-2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183087"/>
      </p:ext>
    </p:extLst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標準デザイン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ＭＳ Ｐゴシック" pitchFamily="50" charset="-128"/>
          </a:defRPr>
        </a:defPPr>
      </a:lstStyle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8916</TotalTime>
  <Words>1099</Words>
  <Application>Microsoft Office PowerPoint</Application>
  <PresentationFormat>ワイド画面</PresentationFormat>
  <Paragraphs>156</Paragraphs>
  <Slides>17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6" baseType="lpstr">
      <vt:lpstr>Lato Extended</vt:lpstr>
      <vt:lpstr>Meiryo UI</vt:lpstr>
      <vt:lpstr>ＭＳ Ｐゴシック</vt:lpstr>
      <vt:lpstr>Arial</vt:lpstr>
      <vt:lpstr>Cambria Math</vt:lpstr>
      <vt:lpstr>Nirmala UI Semilight</vt:lpstr>
      <vt:lpstr>Tahoma</vt:lpstr>
      <vt:lpstr>Times New Roman</vt:lpstr>
      <vt:lpstr>標準デザイン</vt:lpstr>
      <vt:lpstr>Exercise May 19:　Geometric Transform of Image</vt:lpstr>
      <vt:lpstr>1. Take a series of interesting overlapping photos</vt:lpstr>
      <vt:lpstr>2. Detect feature points from the images and match the feature points. You can use a library function, such as AKAZE, SIFT, ORB, etc.</vt:lpstr>
      <vt:lpstr>Matching strategy and error rates</vt:lpstr>
      <vt:lpstr>PowerPoint プレゼンテーション</vt:lpstr>
      <vt:lpstr>3. Assign a unique index i to each track.       Then you can have {x_i, y_i} for N feature points for the series of input images. </vt:lpstr>
      <vt:lpstr>2D alignment using least squares (LS)</vt:lpstr>
      <vt:lpstr>If we can assume a linear relationship  between the amount of motion Δx=x′-x and the unknown parameters p</vt:lpstr>
      <vt:lpstr>PowerPoint プレゼンテーション</vt:lpstr>
      <vt:lpstr>Jacobians of the 2D coordinate transformations</vt:lpstr>
      <vt:lpstr>Jacobians of the 2D coordinate transformations</vt:lpstr>
      <vt:lpstr>Motion Alignment in Translation Case</vt:lpstr>
      <vt:lpstr>Motion Alignment in similarity transform</vt:lpstr>
      <vt:lpstr>4’.  Use OpenCV function for estimating homography.  cv2.getPerspectiveTransform</vt:lpstr>
      <vt:lpstr>5. Compute the size of the resulting composite canvas. </vt:lpstr>
      <vt:lpstr>Stitching and Panograph</vt:lpstr>
      <vt:lpstr>Report submission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2020  Hideo Saito  hs@keio.jp</dc:title>
  <dc:creator>Saito Hideo</dc:creator>
  <cp:lastModifiedBy>hideo saito</cp:lastModifiedBy>
  <cp:revision>359</cp:revision>
  <cp:lastPrinted>2022-04-24T15:22:28Z</cp:lastPrinted>
  <dcterms:created xsi:type="dcterms:W3CDTF">2020-06-08T06:49:41Z</dcterms:created>
  <dcterms:modified xsi:type="dcterms:W3CDTF">2025-05-19T07:27:51Z</dcterms:modified>
</cp:coreProperties>
</file>